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66" r:id="rId5"/>
    <p:sldId id="259" r:id="rId6"/>
    <p:sldId id="262" r:id="rId7"/>
    <p:sldId id="265" r:id="rId8"/>
    <p:sldId id="261" r:id="rId9"/>
    <p:sldId id="263" r:id="rId10"/>
    <p:sldId id="264" r:id="rId11"/>
    <p:sldId id="267" r:id="rId12"/>
  </p:sldIdLst>
  <p:sldSz cx="12192000" cy="6858000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087" autoAdjust="0"/>
  </p:normalViewPr>
  <p:slideViewPr>
    <p:cSldViewPr snapToGrid="0">
      <p:cViewPr>
        <p:scale>
          <a:sx n="120" d="100"/>
          <a:sy n="120" d="100"/>
        </p:scale>
        <p:origin x="-198" y="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D:\Desktop\&#1055;&#1088;&#1080;&#1083;&#1086;&#1078;&#1077;&#1085;&#1080;&#1077;%209%20(&#1076;&#1080;&#1072;&#1075;&#1088;&#1072;&#1084;&#1084;&#1099;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D:\Desktop\&#1055;&#1088;&#1080;&#1083;&#1086;&#1078;&#1077;&#1085;&#1080;&#1077;%209%20(&#1076;&#1080;&#1072;&#1075;&#1088;&#1072;&#1084;&#1084;&#1099;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D:\Desktop\&#1055;&#1088;&#1080;&#1083;&#1086;&#1078;&#1077;&#1085;&#1080;&#1077;%209%20(&#1076;&#1080;&#1072;&#1075;&#1088;&#1072;&#1084;&#1084;&#1099;)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file:///D:\Desktop\&#1055;&#1088;&#1080;&#1083;&#1086;&#1078;&#1077;&#1085;&#1080;&#1077;%209%20(&#1076;&#1080;&#1072;&#1075;&#1088;&#1072;&#1084;&#1084;&#1099;)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file:///D:\Desktop\&#1055;&#1088;&#1080;&#1083;&#1086;&#1078;&#1077;&#1085;&#1080;&#1077;%209%20(&#1076;&#1080;&#1072;&#1075;&#1088;&#1072;&#1084;&#1084;&#1099;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/>
              <a:t>Информация об условиях труда </a:t>
            </a:r>
          </a:p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 dirty="0"/>
              <a:t>за </a:t>
            </a:r>
            <a:r>
              <a:rPr lang="ru-RU" b="1" dirty="0" smtClean="0"/>
              <a:t>2 </a:t>
            </a:r>
            <a:r>
              <a:rPr lang="ru-RU" b="1" dirty="0"/>
              <a:t>квартал </a:t>
            </a:r>
            <a:r>
              <a:rPr lang="ru-RU" b="1" dirty="0" smtClean="0"/>
              <a:t>20</a:t>
            </a:r>
            <a:r>
              <a:rPr lang="en-US" b="1" dirty="0" smtClean="0"/>
              <a:t>20</a:t>
            </a:r>
            <a:r>
              <a:rPr lang="ru-RU" b="1" dirty="0" smtClean="0"/>
              <a:t> </a:t>
            </a:r>
            <a:r>
              <a:rPr lang="ru-RU" b="1" dirty="0"/>
              <a:t>года </a:t>
            </a:r>
          </a:p>
        </c:rich>
      </c:tx>
      <c:layout>
        <c:manualLayout>
          <c:xMode val="edge"/>
          <c:yMode val="edge"/>
          <c:x val="0.27564889723261438"/>
          <c:y val="2.6627882677968256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'Условия труда'!$B$6</c:f>
              <c:strCache>
                <c:ptCount val="1"/>
                <c:pt idx="0">
                  <c:v>из них женщин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'Условия труда'!$A$7:$A$8</c:f>
              <c:strCache>
                <c:ptCount val="2"/>
                <c:pt idx="0">
                  <c:v>Общая численность работников/</c:v>
                </c:pt>
                <c:pt idx="1">
                  <c:v>Кол-во работников, работающих во вредных и опасных условиях труда/</c:v>
                </c:pt>
              </c:strCache>
            </c:strRef>
          </c:cat>
          <c:val>
            <c:numRef>
              <c:f>'Условия труда'!$B$7:$B$8</c:f>
              <c:numCache>
                <c:formatCode>#,##0</c:formatCode>
                <c:ptCount val="2"/>
                <c:pt idx="0" formatCode="General">
                  <c:v>28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B9-4962-960B-EA9DF8368FF9}"/>
            </c:ext>
          </c:extLst>
        </c:ser>
        <c:ser>
          <c:idx val="1"/>
          <c:order val="1"/>
          <c:tx>
            <c:strRef>
              <c:f>'Условия труда'!$C$6</c:f>
              <c:strCache>
                <c:ptCount val="1"/>
                <c:pt idx="0">
                  <c:v>Численность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7963020488648181E-3"/>
                  <c:y val="-0.294445442310564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8.3856473630869248E-17"/>
                  <c:y val="-0.192632579715330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AB9-4962-960B-EA9DF8368FF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'Условия труда'!$A$7:$A$8</c:f>
              <c:strCache>
                <c:ptCount val="2"/>
                <c:pt idx="0">
                  <c:v>Общая численность работников/</c:v>
                </c:pt>
                <c:pt idx="1">
                  <c:v>Кол-во работников, работающих во вредных и опасных условиях труда/</c:v>
                </c:pt>
              </c:strCache>
            </c:strRef>
          </c:cat>
          <c:val>
            <c:numRef>
              <c:f>'Условия труда'!$C$7:$C$8</c:f>
              <c:numCache>
                <c:formatCode>General</c:formatCode>
                <c:ptCount val="2"/>
                <c:pt idx="0" formatCode="#,##0">
                  <c:v>125</c:v>
                </c:pt>
                <c:pt idx="1">
                  <c:v>70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AB9-4962-960B-EA9DF8368F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8139904"/>
        <c:axId val="62677760"/>
      </c:barChart>
      <c:catAx>
        <c:axId val="11813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677760"/>
        <c:crosses val="autoZero"/>
        <c:auto val="1"/>
        <c:lblAlgn val="ctr"/>
        <c:lblOffset val="100"/>
        <c:noMultiLvlLbl val="0"/>
      </c:catAx>
      <c:valAx>
        <c:axId val="626777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11813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320" b="1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b="1"/>
              <a:t>Занятость персонала во вредных условиях труда (чел.) 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'Условия труда'!$A$34:$A$38</c:f>
              <c:strCache>
                <c:ptCount val="5"/>
                <c:pt idx="0">
                  <c:v>повышенный уровень шума</c:v>
                </c:pt>
                <c:pt idx="1">
                  <c:v>неблагоприятная освещенность</c:v>
                </c:pt>
                <c:pt idx="2">
                  <c:v>неблагоприятный микроклимат</c:v>
                </c:pt>
                <c:pt idx="3">
                  <c:v>напряженность труда</c:v>
                </c:pt>
                <c:pt idx="4">
                  <c:v>тяжесть труда</c:v>
                </c:pt>
              </c:strCache>
            </c:strRef>
          </c:cat>
          <c:val>
            <c:numRef>
              <c:f>'Условия труда'!$B$34:$B$38</c:f>
              <c:numCache>
                <c:formatCode>General</c:formatCode>
                <c:ptCount val="5"/>
                <c:pt idx="0">
                  <c:v>35</c:v>
                </c:pt>
                <c:pt idx="1">
                  <c:v>3</c:v>
                </c:pt>
                <c:pt idx="2">
                  <c:v>13</c:v>
                </c:pt>
                <c:pt idx="3">
                  <c:v>36</c:v>
                </c:pt>
                <c:pt idx="4">
                  <c:v>46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442-4EB9-A4E6-D03774AE05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2699008"/>
        <c:axId val="62700544"/>
      </c:barChart>
      <c:catAx>
        <c:axId val="626990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700544"/>
        <c:crosses val="autoZero"/>
        <c:auto val="1"/>
        <c:lblAlgn val="ctr"/>
        <c:lblOffset val="100"/>
        <c:noMultiLvlLbl val="0"/>
      </c:catAx>
      <c:valAx>
        <c:axId val="6270054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62699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 sz="1100"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baseline="0" dirty="0">
                <a:effectLst/>
              </a:rPr>
              <a:t>Затраты на охрану труда за </a:t>
            </a:r>
            <a:r>
              <a:rPr lang="en-US" sz="1400" b="1" i="0" baseline="0" dirty="0" smtClean="0">
                <a:effectLst/>
              </a:rPr>
              <a:t>2 </a:t>
            </a:r>
            <a:r>
              <a:rPr lang="ru-RU" sz="1400" b="1" i="0" baseline="0" dirty="0" smtClean="0">
                <a:effectLst/>
              </a:rPr>
              <a:t>квартал 20</a:t>
            </a:r>
            <a:r>
              <a:rPr lang="en-US" sz="1400" b="1" i="0" baseline="0" dirty="0" smtClean="0">
                <a:effectLst/>
              </a:rPr>
              <a:t>20</a:t>
            </a:r>
            <a:r>
              <a:rPr lang="ru-RU" sz="1400" b="1" i="0" baseline="0" dirty="0" smtClean="0">
                <a:effectLst/>
              </a:rPr>
              <a:t> </a:t>
            </a:r>
            <a:r>
              <a:rPr lang="ru-RU" sz="1400" b="1" i="0" baseline="0" dirty="0">
                <a:effectLst/>
              </a:rPr>
              <a:t>года </a:t>
            </a:r>
            <a:endParaRPr lang="ru-RU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'Затраты на ОТ'!$B$7</c:f>
              <c:strCache>
                <c:ptCount val="1"/>
                <c:pt idx="0">
                  <c:v>План  на год (тыс. тг)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'Затраты на ОТ'!$A$8:$A$10</c:f>
              <c:strCache>
                <c:ptCount val="3"/>
                <c:pt idx="0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'Затраты на ОТ'!$B$8:$B$10</c:f>
              <c:numCache>
                <c:formatCode>General</c:formatCode>
                <c:ptCount val="3"/>
                <c:pt idx="0" formatCode="_-* #\ ##0.00\ _₽_-;\-* #\ ##0.00\ _₽_-;_-* &quot;-&quot;??\ _₽_-;_-@_-">
                  <c:v>42266.328000000001</c:v>
                </c:pt>
                <c:pt idx="2" formatCode="_-* #\ ##0.00\ _₽_-;\-* #\ ##0.00\ _₽_-;_-* &quot;-&quot;??\ _₽_-;_-@_-">
                  <c:v>36869.322110000001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4A-4EBF-9136-82C6DA59806D}"/>
            </c:ext>
          </c:extLst>
        </c:ser>
        <c:ser>
          <c:idx val="1"/>
          <c:order val="1"/>
          <c:tx>
            <c:strRef>
              <c:f>'Затраты на ОТ'!$C$7</c:f>
              <c:strCache>
                <c:ptCount val="1"/>
                <c:pt idx="0">
                  <c:v>Факт с начала года (тыс.тг)</c:v>
                </c:pt>
              </c:strCache>
            </c:strRef>
          </c:tx>
          <c:spPr>
            <a:solidFill>
              <a:srgbClr val="00B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3.3057273492603199E-2"/>
                  <c:y val="-9.54017603502772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888987056720183E-2"/>
                  <c:y val="-6.360117356685146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'Затраты на ОТ'!$A$8:$A$10</c:f>
              <c:strCache>
                <c:ptCount val="3"/>
                <c:pt idx="0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'Затраты на ОТ'!$C$8:$C$10</c:f>
              <c:numCache>
                <c:formatCode>General</c:formatCode>
                <c:ptCount val="3"/>
                <c:pt idx="0" formatCode="_-* #\ ##0.00\ _₽_-;\-* #\ ##0.00\ _₽_-;_-* &quot;-&quot;??\ _₽_-;_-@_-">
                  <c:v>11087.124</c:v>
                </c:pt>
                <c:pt idx="2" formatCode="_-* #\ ##0.00\ _₽_-;\-* #\ ##0.00\ _₽_-;_-* &quot;-&quot;??\ _₽_-;_-@_-">
                  <c:v>16792.41459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4A-4EBF-9136-82C6DA59806D}"/>
            </c:ext>
          </c:extLst>
        </c:ser>
        <c:ser>
          <c:idx val="2"/>
          <c:order val="2"/>
          <c:tx>
            <c:strRef>
              <c:f>'Затраты на ОТ'!$D$7</c:f>
              <c:strCache>
                <c:ptCount val="1"/>
                <c:pt idx="0">
                  <c:v>Факт отчетный квартал (тыс.тг)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'Затраты на ОТ'!$A$8:$A$10</c:f>
              <c:strCache>
                <c:ptCount val="3"/>
                <c:pt idx="0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'Затраты на ОТ'!$D$8:$D$10</c:f>
              <c:numCache>
                <c:formatCode>General</c:formatCode>
                <c:ptCount val="3"/>
                <c:pt idx="0" formatCode="_-* #\ ##0.00\ _₽_-;\-* #\ ##0.00\ _₽_-;_-* &quot;-&quot;??\ _₽_-;_-@_-">
                  <c:v>7641.4920700000002</c:v>
                </c:pt>
                <c:pt idx="2" formatCode="_-* #\ ##0.00\ _₽_-;\-* #\ ##0.00\ _₽_-;_-* &quot;-&quot;??\ _₽_-;_-@_-">
                  <c:v>7224.4005899999993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334A-4EBF-9136-82C6DA5980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2283648"/>
        <c:axId val="72285184"/>
      </c:barChart>
      <c:catAx>
        <c:axId val="72283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2285184"/>
        <c:crosses val="autoZero"/>
        <c:auto val="1"/>
        <c:lblAlgn val="ctr"/>
        <c:lblOffset val="100"/>
        <c:noMultiLvlLbl val="0"/>
      </c:catAx>
      <c:valAx>
        <c:axId val="722851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\ ##0.00\ _₽_-;\-* #\ ##0.00\ _₽_-;_-* &quot;-&quot;??\ _₽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2283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3537740271917487"/>
          <c:y val="1.33166822377478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doughnutChart>
        <c:varyColors val="1"/>
        <c:ser>
          <c:idx val="0"/>
          <c:order val="0"/>
          <c:tx>
            <c:strRef>
              <c:f>'Статьи затрат'!$D$3</c:f>
              <c:strCache>
                <c:ptCount val="1"/>
                <c:pt idx="0">
                  <c:v>Затраты на охрану труда за  отчетный период (тыс. тг)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BFE-420E-BBDB-AAC2600D04A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BFE-420E-BBDB-AAC2600D04A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2BFE-420E-BBDB-AAC2600D04A5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2BFE-420E-BBDB-AAC2600D04A5}"/>
              </c:ext>
            </c:extLst>
          </c:dPt>
          <c:dLbls>
            <c:dLbl>
              <c:idx val="0"/>
              <c:layout>
                <c:manualLayout>
                  <c:x val="2.1385612568139275E-3"/>
                  <c:y val="3.2118609218698392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7108490054511441E-2"/>
                  <c:y val="3.0168731446443952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4417775855879158E-2"/>
                  <c:y val="9.5389740355186301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2.1385612568139277E-2"/>
                  <c:y val="9.6355827656095169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'Статьи затрат'!$C$4:$C$7</c:f>
              <c:strCache>
                <c:ptCount val="4"/>
                <c:pt idx="0">
                  <c:v>Затраты на предсменные медицинские освидетельствования персонала </c:v>
                </c:pt>
                <c:pt idx="1">
                  <c:v>Другие затраты (мед. страхование)</c:v>
                </c:pt>
                <c:pt idx="2">
                  <c:v>Расходы на выплаты пособий по временной нетрудоспособности</c:v>
                </c:pt>
                <c:pt idx="3">
                  <c:v>Спецпитание (молоко), мыло, и т.п. работникам, работающим во вредных условиях труда </c:v>
                </c:pt>
              </c:strCache>
            </c:strRef>
          </c:cat>
          <c:val>
            <c:numRef>
              <c:f>'Статьи затрат'!$D$4:$D$7</c:f>
              <c:numCache>
                <c:formatCode>#,##0</c:formatCode>
                <c:ptCount val="4"/>
                <c:pt idx="0">
                  <c:v>634.755</c:v>
                </c:pt>
                <c:pt idx="1">
                  <c:v>1134</c:v>
                </c:pt>
                <c:pt idx="2">
                  <c:v>322.64559000000003</c:v>
                </c:pt>
                <c:pt idx="3">
                  <c:v>5133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2BFE-420E-BBDB-AAC2600D04A5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887051634635385"/>
          <c:y val="0.17414532886673917"/>
          <c:w val="0.3389909223968321"/>
          <c:h val="0.82322271549437098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ysClr val="window" lastClr="FFFFFF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baseline="0" dirty="0" smtClean="0">
                <a:effectLst/>
              </a:rPr>
              <a:t>Статистика </a:t>
            </a:r>
            <a:r>
              <a:rPr lang="ru-RU" sz="1400" b="1" i="0" baseline="0" dirty="0">
                <a:effectLst/>
              </a:rPr>
              <a:t>происшествий в группе компании </a:t>
            </a:r>
            <a:endParaRPr lang="ru-RU" sz="1400" dirty="0">
              <a:effectLst/>
            </a:endParaRPr>
          </a:p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1400" b="1" i="0" baseline="0" dirty="0">
                <a:solidFill>
                  <a:schemeClr val="tx1"/>
                </a:solidFill>
                <a:effectLst/>
              </a:rPr>
              <a:t>АО </a:t>
            </a:r>
            <a:r>
              <a:rPr lang="ru-RU" sz="1400" b="1" i="0" baseline="0" dirty="0" smtClean="0">
                <a:solidFill>
                  <a:schemeClr val="tx1"/>
                </a:solidFill>
                <a:effectLst/>
              </a:rPr>
              <a:t>«</a:t>
            </a:r>
            <a:r>
              <a:rPr lang="ru-RU" sz="1400" b="1" i="0" u="none" strike="noStrike" baseline="0" dirty="0" err="1" smtClean="0">
                <a:solidFill>
                  <a:schemeClr val="tx1"/>
                </a:solidFill>
                <a:effectLst/>
              </a:rPr>
              <a:t>Мойнакская</a:t>
            </a:r>
            <a:r>
              <a:rPr lang="ru-RU" sz="1400" b="1" i="0" u="none" strike="noStrike" baseline="0" dirty="0" smtClean="0">
                <a:solidFill>
                  <a:schemeClr val="tx1"/>
                </a:solidFill>
                <a:effectLst/>
              </a:rPr>
              <a:t> ГЭС имени У</a:t>
            </a:r>
            <a:r>
              <a:rPr lang="en-US" sz="1400" b="1" i="0" u="none" strike="noStrike" baseline="0" dirty="0" smtClean="0">
                <a:solidFill>
                  <a:schemeClr val="tx1"/>
                </a:solidFill>
                <a:effectLst/>
              </a:rPr>
              <a:t>.</a:t>
            </a:r>
            <a:r>
              <a:rPr lang="ru-RU" sz="1400" b="1" i="0" u="none" strike="noStrike" baseline="0" dirty="0" smtClean="0">
                <a:solidFill>
                  <a:schemeClr val="tx1"/>
                </a:solidFill>
                <a:effectLst/>
              </a:rPr>
              <a:t> Д</a:t>
            </a:r>
            <a:r>
              <a:rPr lang="en-US" sz="1400" b="1" i="0" u="none" strike="noStrike" baseline="0" dirty="0" smtClean="0">
                <a:solidFill>
                  <a:schemeClr val="tx1"/>
                </a:solidFill>
                <a:effectLst/>
              </a:rPr>
              <a:t>. </a:t>
            </a:r>
            <a:r>
              <a:rPr lang="ru-RU" sz="1400" b="1" i="0" u="none" strike="noStrike" baseline="0" dirty="0" err="1" smtClean="0">
                <a:solidFill>
                  <a:schemeClr val="tx1"/>
                </a:solidFill>
                <a:effectLst/>
              </a:rPr>
              <a:t>Кантаева</a:t>
            </a:r>
            <a:r>
              <a:rPr lang="ru-RU" sz="1400" b="1" i="0" u="none" strike="noStrike" baseline="0" dirty="0" smtClean="0">
                <a:solidFill>
                  <a:schemeClr val="tx1"/>
                </a:solidFill>
                <a:effectLst/>
              </a:rPr>
              <a:t>»</a:t>
            </a:r>
            <a:endParaRPr lang="ru-RU" sz="1400" dirty="0">
              <a:solidFill>
                <a:schemeClr val="tx1"/>
              </a:solidFill>
              <a:effectLst/>
            </a:endParaRPr>
          </a:p>
        </c:rich>
      </c:tx>
      <c:layout>
        <c:manualLayout>
          <c:xMode val="edge"/>
          <c:yMode val="edge"/>
          <c:x val="0.3360084299807351"/>
          <c:y val="4.6454185378867842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Травматизм!$C$4</c:f>
              <c:strCache>
                <c:ptCount val="1"/>
                <c:pt idx="0">
                  <c:v>Количество инцидентов 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dLbls>
            <c:dLbl>
              <c:idx val="6"/>
              <c:layout>
                <c:manualLayout>
                  <c:x val="-1.0946907498631798E-2"/>
                  <c:y val="-3.22777527858170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20415982484948E-2"/>
                  <c:y val="-2.76666452449859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Травматизм!$B$6:$B$15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Травматизм!$C$6:$C$15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599-472D-AC87-5BCCF7631B83}"/>
            </c:ext>
          </c:extLst>
        </c:ser>
        <c:ser>
          <c:idx val="1"/>
          <c:order val="1"/>
          <c:tx>
            <c:strRef>
              <c:f>Травматизм!$D$4</c:f>
              <c:strCache>
                <c:ptCount val="1"/>
                <c:pt idx="0">
                  <c:v>Н\с со смертельным исходом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Травматизм!$B$6:$B$15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Травматизм!$D$6:$D$15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599-472D-AC87-5BCCF7631B83}"/>
            </c:ext>
          </c:extLst>
        </c:ser>
        <c:ser>
          <c:idx val="2"/>
          <c:order val="2"/>
          <c:tx>
            <c:strRef>
              <c:f>Травматизм!$E$4</c:f>
              <c:strCache>
                <c:ptCount val="1"/>
                <c:pt idx="0">
                  <c:v>Кол-во н/с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Травматизм!$B$6:$B$15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</c:numRef>
          </c:cat>
          <c:val>
            <c:numRef>
              <c:f>Травматизм!$E$6:$E$15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E599-472D-AC87-5BCCF7631B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209728"/>
        <c:axId val="75219712"/>
      </c:lineChart>
      <c:catAx>
        <c:axId val="75209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5219712"/>
        <c:crosses val="autoZero"/>
        <c:auto val="1"/>
        <c:lblAlgn val="ctr"/>
        <c:lblOffset val="100"/>
        <c:noMultiLvlLbl val="0"/>
      </c:catAx>
      <c:valAx>
        <c:axId val="75219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752097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>
          <a:solidFill>
            <a:sysClr val="windowText" lastClr="000000"/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0BE9D4-A5A6-4575-9A4F-678A41170DB3}" type="datetimeFigureOut">
              <a:rPr lang="ru-RU" smtClean="0"/>
              <a:t>09.10.2020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A03424-60A6-494D-83F2-91FB2F7941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366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244DB2-64B7-47F3-A12D-AD2584D6F559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4AE0C-18C9-4155-B793-012C4A1F62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04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4AE0C-18C9-4155-B793-012C4A1F620B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5814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4AE0C-18C9-4155-B793-012C4A1F620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899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4AE0C-18C9-4155-B793-012C4A1F620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22684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4AE0C-18C9-4155-B793-012C4A1F620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1930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1DAA-16CC-4BE8-B60B-4420BAAA2FF5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38CF-FAB8-4CCF-AC8C-280BCCA88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746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1DAA-16CC-4BE8-B60B-4420BAAA2FF5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38CF-FAB8-4CCF-AC8C-280BCCA88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9965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1DAA-16CC-4BE8-B60B-4420BAAA2FF5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38CF-FAB8-4CCF-AC8C-280BCCA88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829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1DAA-16CC-4BE8-B60B-4420BAAA2FF5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38CF-FAB8-4CCF-AC8C-280BCCA88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22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1DAA-16CC-4BE8-B60B-4420BAAA2FF5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38CF-FAB8-4CCF-AC8C-280BCCA88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6327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1DAA-16CC-4BE8-B60B-4420BAAA2FF5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38CF-FAB8-4CCF-AC8C-280BCCA88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8291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1DAA-16CC-4BE8-B60B-4420BAAA2FF5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38CF-FAB8-4CCF-AC8C-280BCCA88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01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1DAA-16CC-4BE8-B60B-4420BAAA2FF5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38CF-FAB8-4CCF-AC8C-280BCCA88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54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1DAA-16CC-4BE8-B60B-4420BAAA2FF5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38CF-FAB8-4CCF-AC8C-280BCCA88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9194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1DAA-16CC-4BE8-B60B-4420BAAA2FF5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38CF-FAB8-4CCF-AC8C-280BCCA88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34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91DAA-16CC-4BE8-B60B-4420BAAA2FF5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638CF-FAB8-4CCF-AC8C-280BCCA88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103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91DAA-16CC-4BE8-B60B-4420BAAA2FF5}" type="datetimeFigureOut">
              <a:rPr lang="ru-RU" smtClean="0"/>
              <a:pPr/>
              <a:t>09.10.2020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638CF-FAB8-4CCF-AC8C-280BCCA88B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8464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480" y="2003947"/>
            <a:ext cx="6083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Сведения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рабочих местах с вредными и опасными условиями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труда: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5006271"/>
              </p:ext>
            </p:extLst>
          </p:nvPr>
        </p:nvGraphicFramePr>
        <p:xfrm>
          <a:off x="137480" y="2493304"/>
          <a:ext cx="5553075" cy="4292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300544"/>
              </p:ext>
            </p:extLst>
          </p:nvPr>
        </p:nvGraphicFramePr>
        <p:xfrm>
          <a:off x="6052330" y="2493304"/>
          <a:ext cx="5585010" cy="42830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9492938" y="-62794"/>
            <a:ext cx="2812211" cy="12422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1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решению Совета директоров 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АО «Самрук-Энерго»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«30» сентября 20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г.  </a:t>
            </a:r>
            <a:b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№ 05/20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94816" y="1077768"/>
            <a:ext cx="106527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Отчет</a:t>
            </a: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состоянии охраны труда и производственного травматизма в АО «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Мойнакская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ГЭС имени У.Д. </a:t>
            </a:r>
            <a:r>
              <a:rPr lang="ru-RU" sz="1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Кантаева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итогам </a:t>
            </a:r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квартала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года»</a:t>
            </a:r>
          </a:p>
        </p:txBody>
      </p:sp>
    </p:spTree>
    <p:extLst>
      <p:ext uri="{BB962C8B-B14F-4D97-AF65-F5344CB8AC3E}">
        <p14:creationId xmlns:p14="http://schemas.microsoft.com/office/powerpoint/2010/main" val="148901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2452" y="0"/>
            <a:ext cx="1189062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Отчет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 исполнению плана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работы Службы техники безопасности и охраны труда АО «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Мойнакская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ГЭС имени У</a:t>
            </a: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Д</a:t>
            </a: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Кантаева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 за </a:t>
            </a:r>
            <a:r>
              <a:rPr lang="en-US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квартал 2020 года (в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соответствии с рекомендациями Службы внутреннего аудита АО «</a:t>
            </a:r>
            <a:r>
              <a:rPr lang="ru-RU" sz="1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Самрук-Энерго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»).</a:t>
            </a:r>
            <a:endParaRPr lang="ru-RU" sz="1400" dirty="0" smtClean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912587"/>
              </p:ext>
            </p:extLst>
          </p:nvPr>
        </p:nvGraphicFramePr>
        <p:xfrm>
          <a:off x="0" y="954107"/>
          <a:ext cx="12124592" cy="4906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90"/>
                <a:gridCol w="6274806"/>
                <a:gridCol w="2620215"/>
                <a:gridCol w="2865481"/>
              </a:tblGrid>
              <a:tr h="467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исполнения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исполнение / не исполнение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5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Периодический контроль за состоянием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инструментов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приспособлений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Исполняется. Периодический контроль за состоянием инструментов и приспособлений включен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программу проведения Дня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ТБ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утвержденную приказом Председателя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Правления МГЭС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5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ежеквартального отчета по охране труда на Совет директоров МГЭС с нарастающим итогом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 10 числа месяца, след-го за отчетным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Исполняется. Ежеквартально передается отчет в ДОТ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ЗОС.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587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Осуществление контроля за исполнением бюджета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года по статье «Охрана труда»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течении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Исполняется. С начала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года освоено 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16792,41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тыс</a:t>
                      </a:r>
                      <a:r>
                        <a:rPr lang="en-US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aseline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тг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5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Периодический контроль структурных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подразделений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 проведении обучения работников по вопросам безопасности и охраны труда.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Ежемесячно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Исполняется.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Ежемесячно проводится обучение работников по вопросам безопасности и охраны труда в структурных подразделениях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34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вводного инструктажа вновь принятому на работу и командированному персоналу, практикантам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(студентам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 в кабинете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СТБ и ОТ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течении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Исполняется.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квартал вводный инструктаж прошли 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человек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5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Комиссионная квалификационная проверка знаний персонала по ПТБ, ПТЭ, ППБ и оказанию первой помощи пострадавшим (в кабинете ТБ)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течении года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Исполняется.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 отчетный период 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сотрудников прошли проверку знаний у постоянно действующей квалификационной комиссии Общества.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5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Проведение внезапных проверок рабочих мест в подразделениях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МГЭС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обходы рабочих мест, в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том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числе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en-US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ночное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время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Ежемесячно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Исполняется. За отчетный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период проведено 3 внезапные проверки в ночное время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в ходе проверок нарушений выявлено не было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9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4373458"/>
              </p:ext>
            </p:extLst>
          </p:nvPr>
        </p:nvGraphicFramePr>
        <p:xfrm>
          <a:off x="0" y="100991"/>
          <a:ext cx="12124592" cy="3541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4090"/>
                <a:gridCol w="6274806"/>
                <a:gridCol w="2620215"/>
                <a:gridCol w="2865481"/>
              </a:tblGrid>
              <a:tr h="467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Наименование мероприятия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Сроки исполнения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исполнение / не исполнение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5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и проведение единого по МГЭС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Дня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ТБ с последующей подготовкой приказа по его результатам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Каждый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3-й вторник месяца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Исполняется. 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Обществе ежемесячно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каждый 3-й вторник месяца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среди производственного персонала </a:t>
                      </a:r>
                      <a:r>
                        <a:rPr lang="ru-RU" sz="11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проводится День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ТБ (Согласно Приказу №25-05/161-П от 31.12.2019 года). За 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квартал 2020 года проведено 3 раза.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67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Оказание методической помощи подразделениям по вопросам техники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безопасности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охраны труда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 мере необходимости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Исполняется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5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Проверка соблюдения требований нарядно-допускной системы с выборочной проверкой правильности подготовки рабочих мест.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Постоянно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Исполняется. 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Постоянно с оформлением Акта проверки рабочих мест.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6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Участие в совещаниях, проводимых МГЭС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Каждый вторник недели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Исполняется. За отчетный период СТБ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и ОТ участвовала 12 раз.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59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Анализ заболеваемости на предприятии </a:t>
                      </a:r>
                      <a:r>
                        <a:rPr lang="ru-RU" sz="1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за </a:t>
                      </a:r>
                      <a:r>
                        <a:rPr lang="ru-RU" sz="110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 </a:t>
                      </a: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раз в квартал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Исполняется. Количество пропущенных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дней по общим заболеваниям за 2 квартал 2020 года составило </a:t>
                      </a:r>
                      <a:r>
                        <a:rPr lang="en-US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</a:t>
                      </a:r>
                      <a:r>
                        <a:rPr lang="ru-RU" sz="1100" baseline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дня.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6833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95593" y="98736"/>
            <a:ext cx="242508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Затраты на охрану труда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1355" y="510216"/>
            <a:ext cx="1170358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Сведения о затратах на охрану труда, в том числе:</a:t>
            </a:r>
          </a:p>
        </p:txBody>
      </p:sp>
      <p:graphicFrame>
        <p:nvGraphicFramePr>
          <p:cNvPr id="10" name="Диаграмма 9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1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7205029"/>
              </p:ext>
            </p:extLst>
          </p:nvPr>
        </p:nvGraphicFramePr>
        <p:xfrm>
          <a:off x="290112" y="1000376"/>
          <a:ext cx="5378544" cy="39936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2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63527718"/>
              </p:ext>
            </p:extLst>
          </p:nvPr>
        </p:nvGraphicFramePr>
        <p:xfrm>
          <a:off x="5996368" y="993292"/>
          <a:ext cx="5938572" cy="3954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7477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581022" y="104114"/>
            <a:ext cx="29886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14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3. Производственный травматизм.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9" name="Диаграмма 8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id="{00000000-0008-0000-03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5710327"/>
              </p:ext>
            </p:extLst>
          </p:nvPr>
        </p:nvGraphicFramePr>
        <p:xfrm>
          <a:off x="343508" y="761272"/>
          <a:ext cx="11601450" cy="27542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125730" y="3515491"/>
            <a:ext cx="11567160" cy="29931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 lvl="1">
              <a:spcAft>
                <a:spcPts val="0"/>
              </a:spcAft>
            </a:pPr>
            <a:endParaRPr lang="ru-RU" sz="13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40000" lvl="1">
              <a:spcAft>
                <a:spcPts val="0"/>
              </a:spcAft>
            </a:pPr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3.1 </a:t>
            </a: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Информация о несчастных случаях с работниками ДЗО Общества, связанных с трудовой деятельностью, в том числе </a:t>
            </a:r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случаев           </a:t>
            </a:r>
          </a:p>
          <a:p>
            <a:pPr marL="540000" lvl="1">
              <a:spcAft>
                <a:spcPts val="0"/>
              </a:spcAft>
            </a:pPr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профессиональных заболеваний</a:t>
            </a:r>
          </a:p>
          <a:p>
            <a:pPr marL="540000" lvl="1">
              <a:spcAft>
                <a:spcPts val="0"/>
              </a:spcAft>
            </a:pPr>
            <a:r>
              <a:rPr lang="ru-RU" sz="1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За отчетный период несчастные случаи не зарегистрированы.</a:t>
            </a:r>
          </a:p>
          <a:p>
            <a:pPr marL="540000" lvl="1" algn="just">
              <a:spcAft>
                <a:spcPts val="0"/>
              </a:spcAft>
            </a:pPr>
            <a:endParaRPr lang="ru-RU" sz="13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40000" lvl="1" algn="just">
              <a:spcAft>
                <a:spcPts val="0"/>
              </a:spcAft>
            </a:pPr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3.2 </a:t>
            </a: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</a:rPr>
              <a:t>Сведения о произошедших инцидентах на предприятиях, не приведших к несчастным случаям, в том </a:t>
            </a:r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числе</a:t>
            </a:r>
          </a:p>
          <a:p>
            <a:pPr marL="540000">
              <a:lnSpc>
                <a:spcPct val="150000"/>
              </a:lnSpc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отчетный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 не было зафиксировано инцидентов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приведших к несчастному случаю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40000" lvl="1">
              <a:spcAft>
                <a:spcPts val="0"/>
              </a:spcAft>
            </a:pPr>
            <a:endParaRPr lang="ru-RU" sz="13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000" lvl="1">
              <a:spcAft>
                <a:spcPts val="0"/>
              </a:spcAft>
            </a:pPr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3.3 Информация </a:t>
            </a: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несчастных случаях с работниками ДЗО Общества, не связанных с трудовой </a:t>
            </a:r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деятельностью</a:t>
            </a:r>
            <a:endParaRPr lang="ru-RU" sz="13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00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текущем году в Обществе не было зафиксировано несчастных случаев на производстве, а также случаев производственного</a:t>
            </a:r>
          </a:p>
          <a:p>
            <a:pPr marL="54000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травматизма.</a:t>
            </a:r>
            <a:endParaRPr lang="ru-RU" sz="13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000"/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4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172652" y="173109"/>
            <a:ext cx="11567160" cy="3893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0000"/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3.4 Информация </a:t>
            </a: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инцидентах с работниками подрядных организаций ДЗО </a:t>
            </a:r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Общества</a:t>
            </a:r>
            <a:endParaRPr 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00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2 квартала 2020 года в Обществе не было зафиксировано несчастных случаев на производстве, а также случаев производственного</a:t>
            </a:r>
          </a:p>
          <a:p>
            <a:pPr marL="54000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травматизма</a:t>
            </a:r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i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000" algn="just">
              <a:spcAft>
                <a:spcPts val="0"/>
              </a:spcAft>
            </a:pPr>
            <a:endParaRPr lang="ru-RU" sz="13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000" algn="just">
              <a:spcAft>
                <a:spcPts val="0"/>
              </a:spcAft>
            </a:pPr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3.5 Информация </a:t>
            </a:r>
            <a:r>
              <a:rPr lang="ru-RU" sz="13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 инцидентах с посторонними лицами с участием активов ДЗО </a:t>
            </a:r>
            <a:r>
              <a:rPr lang="ru-RU" sz="13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Общества</a:t>
            </a:r>
            <a:endParaRPr lang="ru-RU" sz="13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40000" algn="just">
              <a:spcAft>
                <a:spcPts val="0"/>
              </a:spcAft>
            </a:pP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2 квартала 2020 года в Обществе не было зафиксировано несчастных случаев на производстве, а также случаев производственного травматизма.</a:t>
            </a:r>
            <a:endParaRPr lang="en-US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/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/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3.6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Информация о поощрении за сообщения об опасных факторах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рисках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инцидентах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 приведших к несчастным случаям</a:t>
            </a:r>
          </a:p>
          <a:p>
            <a:pPr marL="54000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квартала 2020 года в Обществе подобных сообщений не поступало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40000"/>
            <a:r>
              <a:rPr lang="en-US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/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3.7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выполненных мероприятиях по улучшению условий труда работников</a:t>
            </a:r>
          </a:p>
          <a:p>
            <a:pPr marL="54000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квартала 2020 года </a:t>
            </a: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Обществе не зафиксировано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/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/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3.8 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о предложениях по устранению технологических процессов и операций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связанных с возникновением опасных и вредных</a:t>
            </a:r>
          </a:p>
          <a:p>
            <a:pPr marL="540000"/>
            <a:r>
              <a:rPr lang="ru-RU" sz="1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производственных факторов</a:t>
            </a:r>
            <a:endParaRPr lang="ru-RU" sz="1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40000"/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итогам 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квартала 2020 года подобных предложений не поступало</a:t>
            </a:r>
            <a:r>
              <a:rPr lang="en-US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3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0787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327659" y="4137448"/>
                <a:ext cx="5524500" cy="2569934"/>
              </a:xfrm>
              <a:prstGeom prst="rect">
                <a:avLst/>
              </a:prstGeom>
              <a:solidFill>
                <a:schemeClr val="bg1"/>
              </a:solidFill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3) «Коэффициент потерь рабочего времени в связи с травматизмом </a:t>
                </a:r>
                <a:r>
                  <a:rPr lang="en-US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LDR</a:t>
                </a: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» рассчитывается по формуле: </a:t>
                </a:r>
                <a:endPara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LDR</a:t>
                </a: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ru-RU" sz="1400" b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днс</a:t>
                </a: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*1000000/Т</a:t>
                </a: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где: </a:t>
                </a:r>
                <a:endPara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</a:t>
                </a:r>
                <a:r>
                  <a:rPr lang="en-US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</a:t>
                </a:r>
                <a:r>
                  <a:rPr lang="ru-RU" sz="1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днс</a:t>
                </a: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– количество дней временной нетрудоспособности, вызванной несчастными случаями на производстве; </a:t>
                </a:r>
                <a:endPara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15000"/>
                  </a:lnSpc>
                  <a:spcAft>
                    <a:spcPts val="0"/>
                  </a:spcAft>
                  <a:buFontTx/>
                  <a:buChar char="-"/>
                </a:pPr>
                <a:r>
                  <a:rPr lang="ru-RU" sz="1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 </a:t>
                </a: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– общая продолжительность отработанного рабочего времени персонала (в днях</a:t>
                </a:r>
                <a:r>
                  <a:rPr lang="ru-RU" sz="1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</a:p>
              <a:p>
                <a:pPr marL="285750" indent="-285750" algn="just">
                  <a:lnSpc>
                    <a:spcPct val="115000"/>
                  </a:lnSpc>
                  <a:spcAft>
                    <a:spcPts val="0"/>
                  </a:spcAft>
                  <a:buFontTx/>
                  <a:buChar char="-"/>
                </a:pPr>
                <a:endParaRPr lang="ru-RU" sz="14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46088"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1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ru-RU" sz="1400" b="1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en-US" sz="1400" b="1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𝐃𝐑</m:t>
                        </m:r>
                      </m:e>
                      <m:sub>
                        <m:r>
                          <a:rPr lang="en-US" sz="1400" b="1" i="1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ru-RU" sz="1400" b="1" i="1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кв</m:t>
                        </m:r>
                      </m:sub>
                    </m:sSub>
                  </m:oMath>
                </a14:m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0*1000000/7499=0</a:t>
                </a:r>
              </a:p>
              <a:p>
                <a:pPr indent="446088"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1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ru-RU" sz="1400" b="1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en-US" sz="1400" b="1" i="0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𝐃𝐑</m:t>
                        </m:r>
                      </m:e>
                      <m:sub>
                        <m:r>
                          <a:rPr lang="en-US" sz="1400" b="1" i="1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ru-RU" sz="1400" b="1" i="1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мес</m:t>
                        </m:r>
                      </m:sub>
                    </m:sSub>
                  </m:oMath>
                </a14:m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ru-RU" sz="1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0* 1000000/14714=0</a:t>
                </a:r>
                <a:endParaRPr lang="ru-RU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59" y="4137448"/>
                <a:ext cx="5524500" cy="2569934"/>
              </a:xfrm>
              <a:prstGeom prst="rect">
                <a:avLst/>
              </a:prstGeom>
              <a:blipFill rotWithShape="0">
                <a:blip r:embed="rId2"/>
                <a:stretch>
                  <a:fillRect l="-220" r="-220" b="-473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Прямоугольник 4"/>
          <p:cNvSpPr/>
          <p:nvPr/>
        </p:nvSpPr>
        <p:spPr>
          <a:xfrm>
            <a:off x="327659" y="120915"/>
            <a:ext cx="89156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92075" algn="just"/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3.9 Расчеты коэффициентов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травматизму;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и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нформация о статусе исполнения мотивационного КПД</a:t>
            </a:r>
          </a:p>
          <a:p>
            <a:pPr indent="92075" algn="just"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1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398045" y="502951"/>
                <a:ext cx="5524500" cy="2640723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1) Фактические значения КПД (</a:t>
                </a:r>
                <a:r>
                  <a:rPr lang="en-US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LTIFR</a:t>
                </a: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 за отчетный период</a:t>
                </a:r>
                <a:endPara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КПД «Коэффициент частоты травм с временной потерей трудоспособности</a:t>
                </a: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LTIFR</a:t>
                </a:r>
                <a:r>
                  <a:rPr lang="ru-RU" sz="1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» </a:t>
                </a: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рассчитывается по формуле: </a:t>
                </a:r>
                <a:endParaRPr lang="ru-RU" sz="14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LTIFR </a:t>
                </a: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ru-RU" sz="1400" b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Nнс</a:t>
                </a: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* 1000000/Т, </a:t>
                </a: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где: </a:t>
                </a:r>
                <a:endPara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</a:t>
                </a:r>
                <a:r>
                  <a:rPr lang="ru-RU" sz="1400" dirty="0" err="1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ΣNнс</a:t>
                </a:r>
                <a:r>
                  <a:rPr lang="ru-RU" sz="1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Количество несчастных случаев, приведших к потере трудоспособности на период более 24 часов (за отчетный период); </a:t>
                </a:r>
                <a:endPara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15000"/>
                  </a:lnSpc>
                  <a:spcAft>
                    <a:spcPts val="0"/>
                  </a:spcAft>
                  <a:buFontTx/>
                  <a:buChar char="-"/>
                </a:pPr>
                <a:r>
                  <a:rPr lang="ru-RU" sz="1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 </a:t>
                </a: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общая фактическая продолжительность рабочего времени персонала (в часах, за отчетный период</a:t>
                </a:r>
                <a:r>
                  <a:rPr lang="ru-RU" sz="1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</a:p>
              <a:p>
                <a:pPr indent="446088" algn="just">
                  <a:lnSpc>
                    <a:spcPct val="115000"/>
                  </a:lnSpc>
                  <a:tabLst>
                    <a:tab pos="44608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1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ru-RU" sz="1400" b="1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en-US" sz="1400" b="1" i="0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𝐓𝐈𝐅𝐑</m:t>
                        </m:r>
                      </m:e>
                      <m:sub>
                        <m:r>
                          <a:rPr lang="en-US" sz="1400" b="1" i="0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ru-RU" sz="1400" b="1" i="0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кв</m:t>
                        </m:r>
                      </m:sub>
                    </m:sSub>
                  </m:oMath>
                </a14:m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</a:t>
                </a: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 </a:t>
                </a:r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1000000/</a:t>
                </a:r>
                <a:r>
                  <a:rPr lang="ru-RU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59992</a:t>
                </a:r>
                <a:r>
                  <a:rPr lang="ru-RU" sz="1400" dirty="0" smtClean="0"/>
                  <a:t> </a:t>
                </a:r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=0</a:t>
                </a:r>
                <a:r>
                  <a:rPr lang="ru-RU" sz="1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indent="446088" algn="just">
                  <a:lnSpc>
                    <a:spcPct val="115000"/>
                  </a:lnSpc>
                  <a:tabLst>
                    <a:tab pos="446088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1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ru-RU" sz="1400" b="1" dirty="0">
                            <a:latin typeface="Times New Roman" panose="020206030504050203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L</m:t>
                        </m:r>
                        <m:r>
                          <a:rPr lang="en-US" sz="1400" b="1" i="0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𝐓𝐈𝐅𝐑</m:t>
                        </m:r>
                      </m:e>
                      <m:sub>
                        <m:r>
                          <a:rPr lang="en-US" sz="1400" b="1" i="1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ru-RU" sz="1400" b="1" i="1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мес</m:t>
                        </m:r>
                      </m:sub>
                    </m:sSub>
                  </m:oMath>
                </a14:m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0* </a:t>
                </a: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1000000/</a:t>
                </a:r>
                <a:r>
                  <a:rPr lang="ru-RU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117712</a:t>
                </a:r>
                <a:r>
                  <a:rPr lang="ru-RU" sz="1400" dirty="0" smtClean="0"/>
                  <a:t> </a:t>
                </a: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=0</a:t>
                </a:r>
                <a:endParaRPr lang="ru-RU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045" y="502951"/>
                <a:ext cx="5524500" cy="2640723"/>
              </a:xfrm>
              <a:prstGeom prst="rect">
                <a:avLst/>
              </a:prstGeom>
              <a:blipFill rotWithShape="0">
                <a:blip r:embed="rId3"/>
                <a:stretch>
                  <a:fillRect l="-220" r="-110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Прямоугольник 6"/>
          <p:cNvSpPr/>
          <p:nvPr/>
        </p:nvSpPr>
        <p:spPr>
          <a:xfrm>
            <a:off x="6280785" y="504050"/>
            <a:ext cx="5543550" cy="256993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КПД «Количество не зарегистрированных в установленные сроки несчастных случаев»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определяется следующим образом: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– совокупное количество незарегистрированных в установленные 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сроки 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несчастных случаев, выявленных проверяющими лицами/органами/организациями (в случае обнаружения разными проверяющими одного и того же случая в совокупный расчет принимается только один случай</a:t>
            </a:r>
            <a:r>
              <a:rPr lang="ru-RU" sz="1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 отчетный период не зарег</a:t>
            </a:r>
            <a:r>
              <a:rPr lang="ru-RU" sz="1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1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стрировано.</a:t>
            </a:r>
            <a:endParaRPr lang="en-US" sz="1400" dirty="0" smtClean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Прямоугольник 7"/>
              <p:cNvSpPr/>
              <p:nvPr/>
            </p:nvSpPr>
            <p:spPr>
              <a:xfrm>
                <a:off x="6280785" y="4137448"/>
                <a:ext cx="5524500" cy="2640723"/>
              </a:xfrm>
              <a:prstGeom prst="rect">
                <a:avLst/>
              </a:prstGeom>
              <a:ln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indent="45021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4) «Коэффициент частоты смертельных несчастных случаев, связанных с производственной деятельностью (</a:t>
                </a:r>
                <a:r>
                  <a:rPr lang="en-US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FIFR</a:t>
                </a:r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)»</a:t>
                </a:r>
                <a:r>
                  <a:rPr lang="ru-RU" sz="1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рассчитывается </a:t>
                </a: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по формуле: </a:t>
                </a:r>
                <a:endParaRPr lang="ru-RU" sz="1400" dirty="0" smtClean="0"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en-US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FIFR</a:t>
                </a:r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ru-RU" sz="1400" b="1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Nнс</a:t>
                </a: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* 1000000/Т, </a:t>
                </a: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где: </a:t>
                </a:r>
                <a:endPara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indent="450215" algn="just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</a:t>
                </a:r>
                <a:r>
                  <a:rPr lang="ru-RU" sz="1400" dirty="0" err="1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ΣNнс</a:t>
                </a: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- Количество </a:t>
                </a:r>
                <a:r>
                  <a:rPr lang="ru-RU" sz="1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смертельных несчастных </a:t>
                </a: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случаев, </a:t>
                </a:r>
                <a:r>
                  <a:rPr lang="ru-RU" sz="1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связанных с производственной деятельностью;</a:t>
                </a:r>
                <a:endParaRPr lang="ru-RU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85750" indent="-285750" algn="just">
                  <a:lnSpc>
                    <a:spcPct val="115000"/>
                  </a:lnSpc>
                  <a:spcAft>
                    <a:spcPts val="0"/>
                  </a:spcAft>
                  <a:buFontTx/>
                  <a:buChar char="-"/>
                </a:pPr>
                <a:r>
                  <a:rPr lang="ru-RU" sz="1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Т </a:t>
                </a:r>
                <a:r>
                  <a:rPr lang="ru-RU" sz="1400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 общая фактическая продолжительность рабочего времени персонала (в часах, за отчетный период</a:t>
                </a:r>
                <a:r>
                  <a:rPr lang="ru-RU" sz="1400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).</a:t>
                </a:r>
              </a:p>
              <a:p>
                <a:pPr indent="446088"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1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𝐅𝐈𝐅𝐑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  <m:r>
                          <a:rPr lang="ru-RU" sz="1400" b="1" i="1" dirty="0" smtClean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кв</m:t>
                        </m:r>
                      </m:sub>
                    </m:sSub>
                  </m:oMath>
                </a14:m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0 </a:t>
                </a:r>
                <a:r>
                  <a:rPr lang="ru-RU" sz="1400" b="1" dirty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* </a:t>
                </a:r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1000000/</a:t>
                </a:r>
                <a:r>
                  <a:rPr lang="ru-RU" sz="14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59992</a:t>
                </a:r>
                <a:r>
                  <a:rPr lang="ru-RU" sz="1400" dirty="0" smtClean="0"/>
                  <a:t> </a:t>
                </a:r>
                <a:r>
                  <a:rPr lang="ru-RU" sz="1400" b="1" dirty="0" smtClean="0"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=0</a:t>
                </a:r>
              </a:p>
              <a:p>
                <a:pPr indent="446088" algn="just">
                  <a:lnSpc>
                    <a:spcPct val="115000"/>
                  </a:lnSpc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1400" b="1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400" b="1" i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𝐅𝐈𝐅𝐑</m:t>
                        </m:r>
                      </m:e>
                      <m:sub>
                        <m:r>
                          <a:rPr lang="en-US" sz="1400" b="1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  <m:r>
                          <a:rPr lang="ru-RU" sz="1400" b="1" i="1" dirty="0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мес</m:t>
                        </m:r>
                      </m:sub>
                    </m:sSub>
                  </m:oMath>
                </a14:m>
                <a:r>
                  <a:rPr lang="ru-RU" sz="1400" b="1" dirty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0* </a:t>
                </a: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1000000/</a:t>
                </a:r>
                <a:r>
                  <a:rPr lang="ru-RU" sz="1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117712</a:t>
                </a:r>
                <a:r>
                  <a:rPr lang="ru-RU" sz="1400" dirty="0" smtClean="0"/>
                  <a:t> </a:t>
                </a:r>
                <a:r>
                  <a:rPr lang="ru-RU" sz="14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=0</a:t>
                </a:r>
                <a:endParaRPr lang="ru-RU" sz="1400" dirty="0">
                  <a:solidFill>
                    <a:schemeClr val="tx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Прямоугольник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0785" y="4137448"/>
                <a:ext cx="5524500" cy="2640723"/>
              </a:xfrm>
              <a:prstGeom prst="rect">
                <a:avLst/>
              </a:prstGeom>
              <a:blipFill rotWithShape="0">
                <a:blip r:embed="rId4"/>
                <a:stretch>
                  <a:fillRect l="-220" r="-110"/>
                </a:stretch>
              </a:blipFill>
              <a:ln/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Овал 8"/>
          <p:cNvSpPr/>
          <p:nvPr/>
        </p:nvSpPr>
        <p:spPr>
          <a:xfrm>
            <a:off x="3513021" y="3188907"/>
            <a:ext cx="5212080" cy="833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Ущерб от инцидентов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ПБОТОС Отсутствует.</a:t>
            </a:r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28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5566" y="10520"/>
            <a:ext cx="8269577" cy="340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Сведения о 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заболеваемости и результатах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медицинских осмотров (освидетельствований)</a:t>
            </a:r>
            <a:endParaRPr lang="ru-RU" sz="1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1612359"/>
              </p:ext>
            </p:extLst>
          </p:nvPr>
        </p:nvGraphicFramePr>
        <p:xfrm>
          <a:off x="216826" y="3215573"/>
          <a:ext cx="11729322" cy="3503286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540352"/>
                <a:gridCol w="1634490"/>
                <a:gridCol w="1554480"/>
              </a:tblGrid>
              <a:tr h="346798">
                <a:tc>
                  <a:txBody>
                    <a:bodyPr/>
                    <a:lstStyle/>
                    <a:p>
                      <a:pPr marL="457200" indent="450215" algn="ctr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1" i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i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Отчетный период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ru-RU" sz="14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начала года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8108">
                <a:tc grid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/>
                      </a:pPr>
                      <a:r>
                        <a:rPr lang="ru-RU" sz="1400" b="1" i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Периодический медицинский осмотр</a:t>
                      </a: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450215" algn="ctr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endParaRPr lang="ru-RU" sz="1400" b="1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39833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900113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работников, подлежащих периодическому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медосмотру, в том числе количество работников: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116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2618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0" algn="l"/>
                          <a:tab pos="900113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-прошедших периодический медосмотр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en-GB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02866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-выявленных с подозрением на профессиональное заболевание 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en-GB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44610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-выявленных с соматическими заболеваниями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2297">
                <a:tc>
                  <a:txBody>
                    <a:bodyPr/>
                    <a:lstStyle/>
                    <a:p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-нуждающихся во временном переводе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5630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900113" algn="l"/>
                        </a:tabLst>
                      </a:pP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-нуждающихся в постоянном переводе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2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2075" algn="l"/>
                          <a:tab pos="900113" algn="l"/>
                        </a:tabLst>
                        <a:defRPr/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-переведенных на легкий труд</a:t>
                      </a:r>
                      <a:endParaRPr lang="ru-RU" sz="1400" b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1202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0" algn="l"/>
                          <a:tab pos="92075" algn="l"/>
                          <a:tab pos="900113" algn="l"/>
                        </a:tabLst>
                        <a:defRPr/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-направленных на стационарное обследование и лечение</a:t>
                      </a:r>
                      <a:endParaRPr lang="ru-RU" sz="1400" b="0" dirty="0" smtClean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356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900113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-состоящих в «группе риска» 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356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900113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-состоящих на учете по профессиональному заболеванию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63561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900113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-расторгнуты трудовые отношения по результатам медосмотра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indent="38735" algn="l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79715" y="1471758"/>
            <a:ext cx="114664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.2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проведенных периодических медицинских осмотров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9715" y="1900733"/>
            <a:ext cx="9155135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Медицинский осмотр работников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АО «МГЭС»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в медицинской организации </a:t>
            </a:r>
            <a:r>
              <a:rPr lang="en-US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SBS-MED</a:t>
            </a:r>
            <a:endParaRPr lang="ru-RU" sz="1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Периодический медицинский осмотр проведен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01.11.2019г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территории МГЭС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текущем году планируется провести периодический медицинский осмотр 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октябре месяце на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территории МГЭС, </a:t>
            </a:r>
          </a:p>
          <a:p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данный момент услуга объявлена.</a:t>
            </a:r>
          </a:p>
          <a:p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969342" y="2917246"/>
            <a:ext cx="976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79716" y="479145"/>
            <a:ext cx="1146643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.1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заболеваемости персонала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55851" y="789681"/>
            <a:ext cx="88110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временной утратой трудоспособности по общим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заболеваниям –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человек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Сумма выплат по дням нетрудоспособности по общим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заболеваниям – 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322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ru-RU" sz="1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1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тг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95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3447" y="173680"/>
            <a:ext cx="112833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4.3 Сведения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 результатах, проведенных 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пред-сменных и после-сменных медицинских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освидетельствований работников, в том числе:</a:t>
            </a: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3447" y="327568"/>
            <a:ext cx="960416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 организации, проводившей  пред-сменное (после-сменное) медицинское освидетельствование работников: 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ТОО «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Медет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– непосредственно на территории предприятия МГЭС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5008458"/>
              </p:ext>
            </p:extLst>
          </p:nvPr>
        </p:nvGraphicFramePr>
        <p:xfrm>
          <a:off x="143447" y="1589451"/>
          <a:ext cx="11775043" cy="1737359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8616072"/>
                <a:gridCol w="1637131"/>
                <a:gridCol w="1521840"/>
              </a:tblGrid>
              <a:tr h="360247">
                <a:tc>
                  <a:txBody>
                    <a:bodyPr/>
                    <a:lstStyle/>
                    <a:p>
                      <a:pPr marL="457200" indent="450215" algn="ctr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9050" indent="-38100" algn="ctr">
                        <a:spcAft>
                          <a:spcPts val="0"/>
                        </a:spcAft>
                        <a:tabLst>
                          <a:tab pos="900113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Отчетный период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19050" indent="-38100" algn="ctr">
                        <a:spcAft>
                          <a:spcPts val="0"/>
                        </a:spcAft>
                        <a:tabLst>
                          <a:tab pos="900113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начала года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61105">
                <a:tc gridSpan="2">
                  <a:txBody>
                    <a:bodyPr/>
                    <a:lstStyle/>
                    <a:p>
                      <a:pPr marL="457200" indent="450215" algn="ctr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Пред-сменное</a:t>
                      </a:r>
                      <a:r>
                        <a:rPr lang="ru-RU" sz="14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(после-сменное) медицинское освидетельствование 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indent="450215" algn="ctr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04393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tabLst>
                          <a:tab pos="900113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работников,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подлежащих пред-сменному мед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освидетельствованию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99289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tabLst>
                          <a:tab pos="0" algn="l"/>
                          <a:tab pos="900113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отстраненных от смены по состоянию здоровья по результатам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пред-сменного мед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освидетельствования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560070">
                <a:tc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tabLst>
                          <a:tab pos="900113" algn="l"/>
                        </a:tabLs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отстраненных от смены в результате применения алкоголя, других </a:t>
                      </a:r>
                      <a:r>
                        <a:rPr lang="ru-RU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психоактивных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веществ по результатам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пред-сменного мед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Освидетельствования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  <a:tabLst>
                          <a:tab pos="450215" algn="l"/>
                          <a:tab pos="900430" algn="l"/>
                        </a:tabLs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788233" y="1127786"/>
            <a:ext cx="1009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2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85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91310" y="0"/>
            <a:ext cx="557290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ru-RU" sz="1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проведенной профилактической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работе.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9850" y="394781"/>
            <a:ext cx="110413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3525" algn="just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.1. Обучение </a:t>
            </a:r>
          </a:p>
          <a:p>
            <a:pPr lvl="0" indent="263525" algn="just">
              <a:spcAft>
                <a:spcPts val="0"/>
              </a:spcAft>
            </a:pPr>
            <a:endParaRPr lang="ru-RU" sz="1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263525" algn="just">
              <a:spcAft>
                <a:spcPts val="0"/>
              </a:spcAft>
            </a:pP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Сведения об обучении работников вопросам безопасности и охраны труда, в том числе:</a:t>
            </a:r>
          </a:p>
          <a:p>
            <a:pPr marL="0" lvl="1"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88440" y="3554167"/>
            <a:ext cx="1109871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5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.2. Сведения </a:t>
            </a:r>
            <a:r>
              <a:rPr lang="ru-RU" sz="1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 проверках организации государственными органами, в том числе</a:t>
            </a:r>
            <a:r>
              <a:rPr lang="ru-RU" sz="1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0340006"/>
              </p:ext>
            </p:extLst>
          </p:nvPr>
        </p:nvGraphicFramePr>
        <p:xfrm>
          <a:off x="239851" y="3931921"/>
          <a:ext cx="11647348" cy="2766059"/>
        </p:xfrm>
        <a:graphic>
          <a:graphicData uri="http://schemas.openxmlformats.org/drawingml/2006/table">
            <a:tbl>
              <a:tblPr firstRow="1" firstCol="1" bandRow="1">
                <a:tableStyleId>{22838BEF-8BB2-4498-84A7-C5851F593DF1}</a:tableStyleId>
              </a:tblPr>
              <a:tblGrid>
                <a:gridCol w="2696045"/>
                <a:gridCol w="813301"/>
                <a:gridCol w="983901"/>
                <a:gridCol w="776759"/>
                <a:gridCol w="1020445"/>
                <a:gridCol w="944293"/>
                <a:gridCol w="852911"/>
                <a:gridCol w="989986"/>
                <a:gridCol w="563528"/>
                <a:gridCol w="913834"/>
                <a:gridCol w="1092345"/>
              </a:tblGrid>
              <a:tr h="186308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Назначение проверки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труду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промышленной безопасности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</a:t>
                      </a: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пожарной безопасности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санитарно-эпидемиологическому надзору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энергетическому надзору и контролю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актов-предписаний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мероприятий, в том числе: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исполнении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штрафов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</a:t>
                      </a: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штрафов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тенге)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 vert="vert270"/>
                </a:tc>
              </a:tr>
              <a:tr h="5257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ru-RU" sz="13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отчетный период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</a:tr>
              <a:tr h="3771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 с начала</a:t>
                      </a:r>
                      <a:r>
                        <a:rPr lang="ru-RU" sz="13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года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043" marR="50043" marT="0" marB="0"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688211"/>
              </p:ext>
            </p:extLst>
          </p:nvPr>
        </p:nvGraphicFramePr>
        <p:xfrm>
          <a:off x="239850" y="1470601"/>
          <a:ext cx="11613060" cy="192410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477450"/>
                <a:gridCol w="5957820"/>
                <a:gridCol w="822960"/>
                <a:gridCol w="1085850"/>
                <a:gridCol w="651510"/>
                <a:gridCol w="1040130"/>
                <a:gridCol w="1577340"/>
              </a:tblGrid>
              <a:tr h="331893">
                <a:tc rowSpan="2">
                  <a:txBody>
                    <a:bodyPr/>
                    <a:lstStyle/>
                    <a:p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п\п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Обучение и проверка знаний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руководителей и специалистов</a:t>
                      </a:r>
                      <a:r>
                        <a:rPr lang="en-US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программам 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Отчетный период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начала года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Случаи</a:t>
                      </a:r>
                      <a:r>
                        <a:rPr lang="ru-RU" sz="13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отрицательной проверки знаний</a:t>
                      </a:r>
                      <a:endParaRPr lang="ru-RU" sz="1300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31470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lang="ru-RU"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5532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NEBOSH </a:t>
                      </a:r>
                      <a:endParaRPr lang="ru-RU" sz="13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437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b="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IOSH 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056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latin typeface="Times New Roman" panose="02020603050405020304" pitchFamily="18" charset="0"/>
                          <a:cs typeface="+mn-cs"/>
                        </a:rPr>
                        <a:t>OHSAS</a:t>
                      </a:r>
                      <a:r>
                        <a:rPr lang="en-US" sz="1300" b="0" baseline="0" dirty="0" smtClean="0">
                          <a:latin typeface="Times New Roman" panose="02020603050405020304" pitchFamily="18" charset="0"/>
                          <a:cs typeface="+mn-cs"/>
                        </a:rPr>
                        <a:t> 1800</a:t>
                      </a:r>
                      <a:r>
                        <a:rPr lang="ru-RU" sz="1300" b="0" baseline="0" dirty="0" smtClean="0">
                          <a:latin typeface="Times New Roman" panose="02020603050405020304" pitchFamily="18" charset="0"/>
                          <a:cs typeface="+mn-cs"/>
                        </a:rPr>
                        <a:t>0/</a:t>
                      </a:r>
                      <a:r>
                        <a:rPr lang="en-US" sz="1300" b="0" baseline="0" dirty="0" smtClean="0">
                          <a:latin typeface="Times New Roman" panose="02020603050405020304" pitchFamily="18" charset="0"/>
                          <a:cs typeface="+mn-cs"/>
                        </a:rPr>
                        <a:t>ISO</a:t>
                      </a:r>
                      <a:r>
                        <a:rPr lang="ru-RU" sz="1300" b="0" baseline="0" dirty="0" smtClean="0">
                          <a:latin typeface="Times New Roman" panose="02020603050405020304" pitchFamily="18" charset="0"/>
                          <a:cs typeface="+mn-cs"/>
                        </a:rPr>
                        <a:t>45000</a:t>
                      </a:r>
                      <a:endParaRPr lang="ru-RU" sz="13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69629"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 комиссиях Комитета атомного и энергетического надзора и контроля МЭ РК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0776604" y="1041111"/>
            <a:ext cx="1009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3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76604" y="3554166"/>
            <a:ext cx="1009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4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111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330" y="114300"/>
            <a:ext cx="5490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5.3 Работа по поддержанию системы управления охраной труда   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9487" y="5042118"/>
            <a:ext cx="11430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3525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проведено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Дней техники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безопасности – 3 раза;</a:t>
            </a:r>
            <a:endParaRPr lang="ru-RU" sz="14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indent="263525" algn="just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оперативных совещаний с анализом выявленных нарушений правил техники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безопасности – 3 раза;</a:t>
            </a:r>
            <a:endParaRPr lang="ru-RU" sz="1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spcAft>
                <a:spcPts val="0"/>
              </a:spcAft>
            </a:pPr>
            <a:endParaRPr lang="ru-RU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871774" y="114299"/>
            <a:ext cx="10092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5</a:t>
            </a:r>
            <a:endParaRPr lang="ru-RU" sz="1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9487" y="4734341"/>
            <a:ext cx="2693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информация: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2260515"/>
              </p:ext>
            </p:extLst>
          </p:nvPr>
        </p:nvGraphicFramePr>
        <p:xfrm>
          <a:off x="217170" y="513516"/>
          <a:ext cx="11441430" cy="422714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48609"/>
                <a:gridCol w="7286680"/>
                <a:gridCol w="1783080"/>
                <a:gridCol w="1623061"/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indent="450215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Аналогичный период прошлого года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Отчетный квартал текущего года</a:t>
                      </a:r>
                    </a:p>
                  </a:txBody>
                  <a:tcPr marL="9525" marR="9525" marT="9525" marB="0"/>
                </a:tc>
              </a:tr>
              <a:tr h="243883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проверок Департаментом «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и ЗОС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АО "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Самрук-Энерго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выявленных замечаний/устранено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51460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проверок Службой внутреннего аудита АО "</a:t>
                      </a:r>
                      <a:r>
                        <a:rPr lang="ru-RU" sz="1400" b="0" kern="1200" dirty="0" err="1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Самрук-Энерго</a:t>
                      </a: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"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0030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выявленных несоответствий/устранено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7170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 о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внутренних проверках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проведенных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организацией, в том числе: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38125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выявленных замечаний/устранено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38/38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65/65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8600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3.2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Изъято талонов безопасности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/ чел.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890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Привлечено к дисциплинарной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ответственности,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чел., в т.ч.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56570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3.3.1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Расторгнут 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трудовой договор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6695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Лишены премии чел.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Поощрено за сообщение о потенциально-опасных происшествиях., чел/тыс. </a:t>
                      </a:r>
                      <a:r>
                        <a:rPr lang="ru-RU" sz="1400" b="0" kern="120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тг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4320">
                <a:tc>
                  <a:txBody>
                    <a:bodyPr/>
                    <a:lstStyle/>
                    <a:p>
                      <a:pPr marL="0" indent="9017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Поощрено за улучшение условий охраны труда, чел./тыс. тенге, в </a:t>
                      </a:r>
                      <a:r>
                        <a:rPr lang="ru-RU" sz="1400" b="0" kern="12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т.ч</a:t>
                      </a: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890">
                <a:tc>
                  <a:txBody>
                    <a:bodyPr/>
                    <a:lstStyle/>
                    <a:p>
                      <a:pPr marL="0" indent="92075" algn="l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проведенных </a:t>
                      </a:r>
                      <a:r>
                        <a:rPr lang="ru-RU" sz="14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лидерских поведенческих аудитов безопасности/выявлено несоответствий</a:t>
                      </a:r>
                      <a:endParaRPr lang="ru-RU" sz="1400" b="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18/1</a:t>
                      </a:r>
                      <a:r>
                        <a:rPr lang="en-US" sz="14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027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3548</TotalTime>
  <Words>1805</Words>
  <Application>Microsoft Office PowerPoint</Application>
  <PresentationFormat>Произвольный</PresentationFormat>
  <Paragraphs>340</Paragraphs>
  <Slides>11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Федосеенко Ксения</dc:creator>
  <cp:lastModifiedBy>Рысбаева Асель</cp:lastModifiedBy>
  <cp:revision>183</cp:revision>
  <cp:lastPrinted>2020-04-01T09:08:03Z</cp:lastPrinted>
  <dcterms:created xsi:type="dcterms:W3CDTF">2019-05-13T11:33:53Z</dcterms:created>
  <dcterms:modified xsi:type="dcterms:W3CDTF">2020-10-09T03:10:16Z</dcterms:modified>
</cp:coreProperties>
</file>