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Шаяхметова Асель" initials="ША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12-12T15:01:04.789" idx="1">
    <p:pos x="3935" y="833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604-9AA1-4FC2-B8A7-344270AA719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6A32-C23E-4939-81FD-62E46B580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0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604-9AA1-4FC2-B8A7-344270AA719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6A32-C23E-4939-81FD-62E46B580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89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604-9AA1-4FC2-B8A7-344270AA719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6A32-C23E-4939-81FD-62E46B580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33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604-9AA1-4FC2-B8A7-344270AA719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6A32-C23E-4939-81FD-62E46B580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42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604-9AA1-4FC2-B8A7-344270AA719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6A32-C23E-4939-81FD-62E46B580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78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604-9AA1-4FC2-B8A7-344270AA719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6A32-C23E-4939-81FD-62E46B580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04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604-9AA1-4FC2-B8A7-344270AA719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6A32-C23E-4939-81FD-62E46B580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75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604-9AA1-4FC2-B8A7-344270AA719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6A32-C23E-4939-81FD-62E46B580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95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604-9AA1-4FC2-B8A7-344270AA719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6A32-C23E-4939-81FD-62E46B580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2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604-9AA1-4FC2-B8A7-344270AA719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6A32-C23E-4939-81FD-62E46B580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98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5604-9AA1-4FC2-B8A7-344270AA719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6A32-C23E-4939-81FD-62E46B580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73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85604-9AA1-4FC2-B8A7-344270AA7198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56A32-C23E-4939-81FD-62E46B580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52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0"/>
          <p:cNvSpPr>
            <a:spLocks noGrp="1"/>
          </p:cNvSpPr>
          <p:nvPr>
            <p:ph type="ctrTitle"/>
          </p:nvPr>
        </p:nvSpPr>
        <p:spPr>
          <a:xfrm>
            <a:off x="0" y="2130425"/>
            <a:ext cx="9108504" cy="1470025"/>
          </a:xfrm>
          <a:solidFill>
            <a:srgbClr val="0070C0"/>
          </a:solidFill>
        </p:spPr>
        <p:txBody>
          <a:bodyPr lIns="720000" rIns="720000">
            <a:noAutofit/>
          </a:bodyPr>
          <a:lstStyle/>
          <a:p>
            <a:pPr>
              <a:defRPr/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Отчет </a:t>
            </a:r>
            <a:r>
              <a:rPr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 оценке следования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принципам кодекса </a:t>
            </a:r>
            <a:r>
              <a:rPr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корпоративного </a:t>
            </a:r>
            <a:r>
              <a:rPr sz="2000" dirty="0" err="1">
                <a:latin typeface="Arial" panose="020B0604020202020204" pitchFamily="34" charset="0"/>
                <a:cs typeface="Arial" panose="020B0604020202020204" pitchFamily="34" charset="0"/>
              </a:rPr>
              <a:t>управления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 их эффективности 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Мойнакская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ГЭС»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Moynak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6553"/>
            <a:ext cx="2448272" cy="26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54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9960" y="692696"/>
            <a:ext cx="6059015" cy="490066"/>
          </a:xfrm>
        </p:spPr>
        <p:txBody>
          <a:bodyPr>
            <a:normAutofit/>
          </a:bodyPr>
          <a:lstStyle/>
          <a:p>
            <a:r>
              <a:rPr lang="ru-RU" sz="18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8. Принцип охраны окружающей среды</a:t>
            </a:r>
            <a:endParaRPr lang="ru-RU" sz="1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52528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Общество являясь одной из компаний в Казахстане занимающийся производством электрической энергии, осознает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свою значимую роль в процессах устойчивого развития. Защита охраны окружающей среды и рациональное использование ресурсов играют важную роль в деятельности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Общества.</a:t>
            </a:r>
            <a:endParaRPr lang="ru-RU" sz="1500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Общество поддерживает основные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принципы в сфере охраны окружающей среды, а также цели, задачи и направления экологической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безопасности.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</a:t>
            </a:r>
            <a:endParaRPr lang="ru-RU" sz="1500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Обществом для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охраны окружающей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среды проведены, разработаны и согласованы следующие документы:</a:t>
            </a:r>
          </a:p>
          <a:p>
            <a:pPr algn="just">
              <a:buFontTx/>
              <a:buChar char="-"/>
              <a:defRPr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«Оценка воздействия окружающей среды» (ОВОС);</a:t>
            </a:r>
          </a:p>
          <a:p>
            <a:pPr marL="0" indent="0" algn="just">
              <a:buNone/>
              <a:defRPr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-     «Предельно – допустимые сбросы» (ПДС);</a:t>
            </a:r>
          </a:p>
          <a:p>
            <a:pPr marL="0" indent="0" algn="just">
              <a:buNone/>
              <a:defRPr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-     «Программа экологического контроля»»</a:t>
            </a:r>
          </a:p>
          <a:p>
            <a:pPr marL="0" indent="0" algn="just">
              <a:buNone/>
              <a:defRPr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-     «Мероприятия по охране окружающей среды»</a:t>
            </a:r>
          </a:p>
          <a:p>
            <a:pPr algn="just">
              <a:defRPr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Заключены договора:</a:t>
            </a:r>
          </a:p>
          <a:p>
            <a:pPr marL="0" indent="0" algn="just">
              <a:buNone/>
              <a:defRPr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- На вывоз твердо – бытовых отходов (ТБО);</a:t>
            </a:r>
          </a:p>
          <a:p>
            <a:pPr marL="0" indent="0" algn="just">
              <a:buNone/>
              <a:defRPr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- Утилизацию </a:t>
            </a: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люминисцентных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ламп.</a:t>
            </a:r>
          </a:p>
          <a:p>
            <a:pPr algn="just">
              <a:defRPr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В полной мере поступают в бюджет РК налоги по эмиссии вредных веществ в окружающую среду. </a:t>
            </a:r>
            <a:endParaRPr lang="ru-RU" sz="1500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endParaRPr lang="ru-RU" dirty="0"/>
          </a:p>
        </p:txBody>
      </p:sp>
      <p:pic>
        <p:nvPicPr>
          <p:cNvPr id="4" name="Picture 2" descr="Moynak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6553"/>
            <a:ext cx="2448272" cy="26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80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525112"/>
            <a:ext cx="5410944" cy="778098"/>
          </a:xfrm>
        </p:spPr>
        <p:txBody>
          <a:bodyPr>
            <a:normAutofit/>
          </a:bodyPr>
          <a:lstStyle/>
          <a:p>
            <a:r>
              <a:rPr lang="ru-RU" sz="18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9. Политика регулирования корпоративных конфликтов и конфликта интересов</a:t>
            </a:r>
            <a:endParaRPr lang="ru-RU" sz="1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 fontScale="47500" lnSpcReduction="20000"/>
          </a:bodyPr>
          <a:lstStyle/>
          <a:p>
            <a:pPr algn="just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Члены Совета директоров и Правления, равно как и работники Общества, выполняют свои профессиональные функции добросовестно и разумно с должной заботой и осмотрительностью в интересах Общества и акционеров, избегая конфликтов интересов и корпоративных конфликтов.</a:t>
            </a:r>
          </a:p>
          <a:p>
            <a:pPr algn="just"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целях обеспечения регулирования конфликта интересов в Обществе ведется перечень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аффилиированных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лиц.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В Положение о Совете директоров Общества 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2014 году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были внесены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формализации процесса ежегодного подтверждения членами Совета директоров своих отношений с другими компаниями, а также членства в совете директоров других компаний, что способствует отслеживанию ситуаций, связанных с конфликтом интересов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endParaRPr lang="en-US" u="sng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Политикой по урегулированию корпоративных конфликтов и конфликта интересов в Обществе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закреплено,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что член Правления, а также иные работники Общества, назначение или согласование которых осуществляется  Советом директоров вправе работать по трудовому договору в других организациях только с согласия Совета директоров Общества.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В течение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2014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года в Обществе не были зафиксированы случаи корпоративных конфликтов и конфликтов интересов.</a:t>
            </a:r>
          </a:p>
          <a:p>
            <a:endParaRPr lang="ru-RU" dirty="0"/>
          </a:p>
        </p:txBody>
      </p:sp>
      <p:pic>
        <p:nvPicPr>
          <p:cNvPr id="4" name="Picture 2" descr="Moynak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6553"/>
            <a:ext cx="2448272" cy="26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35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692696"/>
            <a:ext cx="4176464" cy="562074"/>
          </a:xfrm>
        </p:spPr>
        <p:txBody>
          <a:bodyPr>
            <a:normAutofit/>
          </a:bodyPr>
          <a:lstStyle/>
          <a:p>
            <a:r>
              <a:rPr lang="ru-RU" sz="18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10. Принцип ответственности</a:t>
            </a:r>
            <a:endParaRPr lang="ru-RU" sz="1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3096344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Общество признает права всех заинтересованных лиц и стремится к сотрудничеству с ними в целях развития своей деятельности и обеспечения устойчивого развития.</a:t>
            </a:r>
          </a:p>
          <a:p>
            <a:pPr algn="just">
              <a:defRPr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При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нарушении прав работников, партнеров и третьих лиц,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Общество действует в рамках действующего законодательства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Республики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Казахстан. 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В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2014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году нарушения прав работников, партнеров и третьих лиц не были зафиксированы.</a:t>
            </a:r>
          </a:p>
          <a:p>
            <a:pPr algn="just">
              <a:spcBef>
                <a:spcPts val="600"/>
              </a:spcBef>
              <a:defRPr/>
            </a:pPr>
            <a:endParaRPr lang="ru-RU" i="1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spcBef>
                <a:spcPts val="600"/>
              </a:spcBef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endParaRPr lang="ru-RU" dirty="0"/>
          </a:p>
        </p:txBody>
      </p:sp>
      <p:pic>
        <p:nvPicPr>
          <p:cNvPr id="4" name="Picture 2" descr="Moynak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6553"/>
            <a:ext cx="2448272" cy="26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06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defRPr/>
            </a:pP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Кодекс корпоративного управления АО </a:t>
            </a:r>
            <a:r>
              <a:rPr lang="kk-KZ" sz="1500" dirty="0" smtClean="0">
                <a:solidFill>
                  <a:schemeClr val="tx2"/>
                </a:solidFill>
                <a:latin typeface="Arial" pitchFamily="34" charset="0"/>
              </a:rPr>
              <a:t>«Мойнакской ГЭС»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 утвержден </a:t>
            </a: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решением 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Общего собранием акционеров</a:t>
            </a:r>
            <a:r>
              <a:rPr lang="ru-RU" sz="1500" dirty="0" smtClean="0">
                <a:solidFill>
                  <a:srgbClr val="C00000"/>
                </a:solidFill>
                <a:latin typeface="Arial" pitchFamily="34" charset="0"/>
              </a:rPr>
              <a:t> 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АО </a:t>
            </a:r>
            <a:r>
              <a:rPr lang="kk-KZ" sz="1500" dirty="0">
                <a:solidFill>
                  <a:schemeClr val="tx2"/>
                </a:solidFill>
                <a:latin typeface="Arial" pitchFamily="34" charset="0"/>
              </a:rPr>
              <a:t>«</a:t>
            </a:r>
            <a:r>
              <a:rPr lang="kk-KZ" sz="1500" dirty="0" smtClean="0">
                <a:solidFill>
                  <a:schemeClr val="tx2"/>
                </a:solidFill>
                <a:latin typeface="Arial" pitchFamily="34" charset="0"/>
              </a:rPr>
              <a:t>Мойнакская </a:t>
            </a:r>
            <a:r>
              <a:rPr lang="kk-KZ" sz="1500" dirty="0">
                <a:solidFill>
                  <a:schemeClr val="tx2"/>
                </a:solidFill>
                <a:latin typeface="Arial" pitchFamily="34" charset="0"/>
              </a:rPr>
              <a:t>ГЭС»</a:t>
            </a: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(</a:t>
            </a:r>
            <a:r>
              <a:rPr lang="kk-KZ" sz="1500" dirty="0" smtClean="0">
                <a:solidFill>
                  <a:schemeClr val="tx2"/>
                </a:solidFill>
                <a:latin typeface="Arial" pitchFamily="34" charset="0"/>
              </a:rPr>
              <a:t>протокол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№ 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3 </a:t>
            </a: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от 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21 сентября </a:t>
            </a: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2007 года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).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 </a:t>
            </a:r>
          </a:p>
          <a:p>
            <a:pPr marL="180975" indent="-180975" algn="just">
              <a:spcBef>
                <a:spcPts val="600"/>
              </a:spcBef>
              <a:defRPr/>
            </a:pP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Основными принципами Кодекса являются:</a:t>
            </a:r>
          </a:p>
          <a:p>
            <a:pPr marL="180975" indent="-180975" algn="just">
              <a:spcBef>
                <a:spcPts val="600"/>
              </a:spcBef>
              <a:defRPr/>
            </a:pP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принцип защиты прав и интересов акционеров;</a:t>
            </a:r>
          </a:p>
          <a:p>
            <a:pPr marL="180975" indent="-180975" algn="just">
              <a:spcBef>
                <a:spcPts val="600"/>
              </a:spcBef>
              <a:defRPr/>
            </a:pP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принцип эффективного управления Обществом Советом директоров;</a:t>
            </a:r>
          </a:p>
          <a:p>
            <a:pPr marL="180975" indent="-180975" algn="just">
              <a:spcBef>
                <a:spcPts val="600"/>
              </a:spcBef>
              <a:defRPr/>
            </a:pP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принцип эффективного управления Обществом Правлением;</a:t>
            </a:r>
          </a:p>
          <a:p>
            <a:pPr marL="180975" indent="-180975" algn="just">
              <a:spcBef>
                <a:spcPts val="600"/>
              </a:spcBef>
              <a:defRPr/>
            </a:pP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принцип самостоятельной деятельности Общества;</a:t>
            </a:r>
          </a:p>
          <a:p>
            <a:pPr marL="180975" indent="-180975" algn="just">
              <a:spcBef>
                <a:spcPts val="600"/>
              </a:spcBef>
              <a:defRPr/>
            </a:pP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принципы прозрачности и объективности раскрытия информации о деятельности Общества;</a:t>
            </a:r>
          </a:p>
          <a:p>
            <a:pPr marL="180975" indent="-180975" algn="just">
              <a:spcBef>
                <a:spcPts val="600"/>
              </a:spcBef>
              <a:defRPr/>
            </a:pP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принципы законности и этики; </a:t>
            </a:r>
          </a:p>
          <a:p>
            <a:pPr marL="180975" indent="-180975" algn="just">
              <a:spcBef>
                <a:spcPts val="600"/>
              </a:spcBef>
              <a:defRPr/>
            </a:pP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принципы эффективной кадровой политики; </a:t>
            </a:r>
          </a:p>
          <a:p>
            <a:pPr marL="180975" indent="-180975" algn="just">
              <a:spcBef>
                <a:spcPts val="600"/>
              </a:spcBef>
              <a:defRPr/>
            </a:pP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принцип охраны окружающей среды; </a:t>
            </a:r>
          </a:p>
          <a:p>
            <a:pPr marL="180975" indent="-180975" algn="just">
              <a:spcBef>
                <a:spcPts val="600"/>
              </a:spcBef>
              <a:defRPr/>
            </a:pP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политика регулирования корпоративных конфликтов и конфликта интересов;</a:t>
            </a:r>
          </a:p>
          <a:p>
            <a:pPr marL="180975" indent="-180975" algn="just">
              <a:spcBef>
                <a:spcPts val="600"/>
              </a:spcBef>
              <a:defRPr/>
            </a:pP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принцип ответственности.</a:t>
            </a:r>
          </a:p>
          <a:p>
            <a:endParaRPr lang="ru-RU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38241" y="256553"/>
            <a:ext cx="5544616" cy="710075"/>
          </a:xfrm>
        </p:spPr>
        <p:txBody>
          <a:bodyPr/>
          <a:lstStyle/>
          <a:p>
            <a:r>
              <a:rPr lang="ru-RU" sz="1800" b="1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Принципы Кодекса корпоративного управления</a:t>
            </a:r>
            <a:endParaRPr lang="en-US" sz="1800" b="1" u="sng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2" descr="Moynak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6553"/>
            <a:ext cx="2448272" cy="26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8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5" y="525112"/>
            <a:ext cx="5842992" cy="562074"/>
          </a:xfrm>
        </p:spPr>
        <p:txBody>
          <a:bodyPr>
            <a:normAutofit fontScale="90000"/>
          </a:bodyPr>
          <a:lstStyle/>
          <a:p>
            <a:r>
              <a:rPr lang="ru-RU" sz="18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1. Принцип защиты прав и интересов акционеров</a:t>
            </a:r>
            <a:endParaRPr lang="ru-RU" sz="1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104456"/>
          </a:xfrm>
        </p:spPr>
        <p:txBody>
          <a:bodyPr>
            <a:normAutofit fontScale="47500" lnSpcReduction="20000"/>
          </a:bodyPr>
          <a:lstStyle/>
          <a:p>
            <a:pPr algn="just">
              <a:defRPr/>
            </a:pPr>
            <a:r>
              <a:rPr lang="ru-RU" dirty="0">
                <a:solidFill>
                  <a:schemeClr val="tx2"/>
                </a:solidFill>
                <a:latin typeface="Arial" pitchFamily="34" charset="0"/>
              </a:rPr>
              <a:t>Реализация основных прав Единственного акционера (АО 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</a:rPr>
              <a:t>«</a:t>
            </a:r>
            <a:r>
              <a:rPr lang="ru-RU" dirty="0" err="1" smtClean="0">
                <a:solidFill>
                  <a:schemeClr val="tx2"/>
                </a:solidFill>
                <a:latin typeface="Arial" pitchFamily="34" charset="0"/>
              </a:rPr>
              <a:t>Самрук-Энерго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</a:rPr>
              <a:t>»)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</a:rPr>
              <a:t>осуществляется в соответствии с Уставом АО 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</a:rPr>
              <a:t>«Мойнакской ГЭС»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</a:rPr>
              <a:t>(далее – Общество), который четко регламентирует его взаимоотношения с Обществом. </a:t>
            </a:r>
          </a:p>
          <a:p>
            <a:pPr algn="just">
              <a:defRPr/>
            </a:pPr>
            <a:endParaRPr lang="ru-RU" dirty="0">
              <a:solidFill>
                <a:schemeClr val="tx2"/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dirty="0">
                <a:solidFill>
                  <a:schemeClr val="tx2"/>
                </a:solidFill>
                <a:latin typeface="Arial" pitchFamily="34" charset="0"/>
              </a:rPr>
              <a:t>Информация о деятельности Общества предоставляется АО 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</a:rPr>
              <a:t>«</a:t>
            </a:r>
            <a:r>
              <a:rPr lang="ru-RU" dirty="0" err="1" smtClean="0">
                <a:solidFill>
                  <a:schemeClr val="tx2"/>
                </a:solidFill>
                <a:latin typeface="Arial" pitchFamily="34" charset="0"/>
              </a:rPr>
              <a:t>Самрук-Энерго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</a:rPr>
              <a:t>»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</a:rPr>
              <a:t>в полном объеме и позволяет принимать взвешенные и справедливые решения.</a:t>
            </a:r>
          </a:p>
          <a:p>
            <a:pPr algn="just">
              <a:defRPr/>
            </a:pPr>
            <a:endParaRPr lang="ru-RU" dirty="0">
              <a:solidFill>
                <a:schemeClr val="tx2"/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dirty="0" smtClean="0">
                <a:solidFill>
                  <a:schemeClr val="tx2"/>
                </a:solidFill>
                <a:latin typeface="Arial" pitchFamily="34" charset="0"/>
              </a:rPr>
              <a:t>Трое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</a:rPr>
              <a:t>членов Совета директоров Общества из 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</a:rPr>
              <a:t>пяти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</a:rPr>
              <a:t>являются представителями 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</a:rPr>
              <a:t>        АО  «</a:t>
            </a:r>
            <a:r>
              <a:rPr lang="ru-RU" dirty="0" err="1" smtClean="0">
                <a:solidFill>
                  <a:schemeClr val="tx2"/>
                </a:solidFill>
                <a:latin typeface="Arial" pitchFamily="34" charset="0"/>
              </a:rPr>
              <a:t>Самрук-Энерго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</a:rPr>
              <a:t>».</a:t>
            </a:r>
            <a:endParaRPr lang="ru-RU" dirty="0">
              <a:solidFill>
                <a:schemeClr val="tx2"/>
              </a:solidFill>
              <a:latin typeface="Arial" pitchFamily="34" charset="0"/>
            </a:endParaRPr>
          </a:p>
          <a:p>
            <a:pPr algn="just">
              <a:defRPr/>
            </a:pPr>
            <a:endParaRPr lang="ru-RU" dirty="0">
              <a:solidFill>
                <a:schemeClr val="tx2"/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dirty="0">
                <a:solidFill>
                  <a:schemeClr val="tx2"/>
                </a:solidFill>
                <a:latin typeface="Arial" pitchFamily="34" charset="0"/>
              </a:rPr>
              <a:t>Реестр акционеров Общества ведется независимым регистратором АО «Единый регистратор ценных бумаг». Регистратор, обладая необходимыми техническими средствами, позволяет АО 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</a:rPr>
              <a:t>«</a:t>
            </a:r>
            <a:r>
              <a:rPr lang="ru-RU" dirty="0" err="1" smtClean="0">
                <a:solidFill>
                  <a:schemeClr val="tx2"/>
                </a:solidFill>
                <a:latin typeface="Arial" pitchFamily="34" charset="0"/>
              </a:rPr>
              <a:t>Самрук-Энерго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</a:rPr>
              <a:t>»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</a:rPr>
              <a:t>обеспечить надежную и эффективную регистрацию прав собственности на Общество. </a:t>
            </a:r>
          </a:p>
          <a:p>
            <a:pPr algn="just">
              <a:defRPr/>
            </a:pPr>
            <a:endParaRPr lang="ru-RU" dirty="0">
              <a:solidFill>
                <a:schemeClr val="tx2"/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dirty="0">
                <a:solidFill>
                  <a:schemeClr val="tx2"/>
                </a:solidFill>
                <a:latin typeface="Arial" pitchFamily="34" charset="0"/>
              </a:rPr>
              <a:t>В 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</a:rPr>
              <a:t>2014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</a:rPr>
              <a:t>году отсутствовали обращения акционеров в государственные органы для защиты своих прав и законных интересов. </a:t>
            </a:r>
            <a:endParaRPr lang="ru-RU" dirty="0" smtClean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4" name="Picture 2" descr="Moynak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6553"/>
            <a:ext cx="2448272" cy="26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4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525112"/>
            <a:ext cx="5987008" cy="634082"/>
          </a:xfrm>
        </p:spPr>
        <p:txBody>
          <a:bodyPr>
            <a:normAutofit fontScale="90000"/>
          </a:bodyPr>
          <a:lstStyle/>
          <a:p>
            <a:r>
              <a:rPr lang="ru-RU" sz="18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2. Принцип эффективного управления Обществом Советом директоров</a:t>
            </a:r>
            <a:endParaRPr lang="ru-RU" sz="1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88843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ru-RU" sz="1500" dirty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Деятельность Совета директоров Общества регламентирована Положением о Совете директоров. </a:t>
            </a:r>
          </a:p>
          <a:p>
            <a:pPr algn="just">
              <a:defRPr/>
            </a:pPr>
            <a:r>
              <a:rPr lang="ru-RU" sz="1500" dirty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Совет директоров осуществляет общее руководство деятельностью Общества, за исключением решения вопросов, отнесенных к исключительной компетенции Единственного акционера и исполнительного органа. </a:t>
            </a:r>
          </a:p>
          <a:p>
            <a:pPr algn="just">
              <a:defRPr/>
            </a:pPr>
            <a:r>
              <a:rPr lang="ru-RU" sz="1500" dirty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В 2014 году Советом директоров Общества было проведено 9 заседаний, рассмотрено 42 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вопроса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500" dirty="0">
              <a:solidFill>
                <a:schemeClr val="tx2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500" dirty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Деятельность Совета директоров Общества строится на принципах:</a:t>
            </a:r>
          </a:p>
          <a:p>
            <a:pPr algn="just">
              <a:defRPr/>
            </a:pPr>
            <a:r>
              <a:rPr lang="ru-RU" sz="1500" dirty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максимального соблюдения и реализации интересов Акционера и Общества;</a:t>
            </a:r>
          </a:p>
          <a:p>
            <a:pPr algn="just">
              <a:defRPr/>
            </a:pPr>
            <a:r>
              <a:rPr lang="ru-RU" sz="1500" dirty="0" err="1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З</a:t>
            </a:r>
            <a:r>
              <a:rPr lang="en-US" sz="1500" dirty="0" err="1" smtClean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ащиты</a:t>
            </a:r>
            <a:r>
              <a:rPr lang="en-US" sz="1500" dirty="0" smtClean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прав</a:t>
            </a:r>
            <a:r>
              <a:rPr lang="en-US" sz="1500" dirty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Акционера</a:t>
            </a:r>
            <a:r>
              <a:rPr lang="ru-RU" sz="1500" dirty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 и </a:t>
            </a:r>
            <a:r>
              <a:rPr lang="en-US" sz="1500" dirty="0" err="1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ответственности</a:t>
            </a:r>
            <a:r>
              <a:rPr lang="en-US" sz="1500" dirty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за</a:t>
            </a:r>
            <a:r>
              <a:rPr lang="en-US" sz="1500" dirty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деятельность</a:t>
            </a:r>
            <a:r>
              <a:rPr lang="en-US" sz="1500" dirty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Общества</a:t>
            </a:r>
            <a:r>
              <a:rPr lang="en-US" sz="1500" dirty="0" smtClean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.</a:t>
            </a:r>
            <a:endParaRPr lang="ru-RU" sz="1500" dirty="0">
              <a:solidFill>
                <a:schemeClr val="tx2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500" dirty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Совет директоров Общества состоит из 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пяти директоров</a:t>
            </a:r>
            <a:r>
              <a:rPr lang="ru-RU" sz="1500" dirty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, 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двое </a:t>
            </a:r>
            <a:r>
              <a:rPr lang="ru-RU" sz="1500" dirty="0">
                <a:solidFill>
                  <a:schemeClr val="tx2"/>
                </a:solidFill>
                <a:latin typeface="Arial" pitchFamily="34" charset="0"/>
                <a:cs typeface="Arial" panose="020B0604020202020204" pitchFamily="34" charset="0"/>
              </a:rPr>
              <a:t>из которых являются независимыми директорами. </a:t>
            </a:r>
            <a:endParaRPr lang="ru-RU" sz="1500" dirty="0" smtClean="0">
              <a:solidFill>
                <a:schemeClr val="tx2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Moynak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6553"/>
            <a:ext cx="2448272" cy="26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3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562074"/>
          </a:xfrm>
        </p:spPr>
        <p:txBody>
          <a:bodyPr>
            <a:normAutofit fontScale="90000"/>
          </a:bodyPr>
          <a:lstStyle/>
          <a:p>
            <a:r>
              <a:rPr lang="ru-RU" sz="18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3. Принцип эффективного управления Обществом Правлением</a:t>
            </a:r>
            <a:endParaRPr lang="ru-RU" sz="1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8157592" cy="5256584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Руководство текущей деятельностью Общества осуществляется коллегиальным органом в форме Правления, возглавляемого Председателем Правления. </a:t>
            </a:r>
            <a:endParaRPr lang="ru-RU" sz="1500" dirty="0" smtClean="0">
              <a:solidFill>
                <a:schemeClr val="tx2"/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Члены Правления Общества были избраны решением Единственного акционера, протокол Правление АО «</a:t>
            </a:r>
            <a:r>
              <a:rPr lang="ru-RU" sz="1500" dirty="0" err="1" smtClean="0">
                <a:solidFill>
                  <a:schemeClr val="tx2"/>
                </a:solidFill>
                <a:latin typeface="Arial" pitchFamily="34" charset="0"/>
              </a:rPr>
              <a:t>Самрук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–</a:t>
            </a:r>
            <a:r>
              <a:rPr lang="ru-RU" sz="1500" dirty="0" err="1" smtClean="0">
                <a:solidFill>
                  <a:schemeClr val="tx2"/>
                </a:solidFill>
                <a:latin typeface="Arial" pitchFamily="34" charset="0"/>
              </a:rPr>
              <a:t>Энерго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» от 03 ноября 2014 года № 15. </a:t>
            </a:r>
            <a:endParaRPr lang="ru-RU" sz="1500" dirty="0">
              <a:solidFill>
                <a:schemeClr val="tx2"/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Работа Правления направлена на максимальное соблюдение интересов 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акционера, </a:t>
            </a: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а также выполнение задач Общества и реализацию его стратегии. </a:t>
            </a:r>
          </a:p>
          <a:p>
            <a:pPr algn="just">
              <a:defRPr/>
            </a:pP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Деятельность </a:t>
            </a: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Правления регламентирована Положением о Правлении, утвержденным решением Совета директоров Общества в 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2014 году. </a:t>
            </a:r>
            <a:endParaRPr lang="ru-RU" sz="1500" dirty="0">
              <a:solidFill>
                <a:schemeClr val="tx2"/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Согласно Положению 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предусмотрены </a:t>
            </a: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порядок и сроки проведения заседаний Правления, ответственность членов Правления, а также регламентированы основные функции секретаря Правления.  </a:t>
            </a:r>
          </a:p>
          <a:p>
            <a:pPr algn="just">
              <a:defRPr/>
            </a:pP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Основными принципами деятельности Правления являются: </a:t>
            </a:r>
          </a:p>
          <a:p>
            <a:pPr algn="just">
              <a:defRPr/>
            </a:pP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честность; добросовестность; разумность; осмотрительность; регулярность. </a:t>
            </a:r>
          </a:p>
          <a:p>
            <a:pPr algn="just">
              <a:defRPr/>
            </a:pP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В </a:t>
            </a: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целях эффективного управления и оперативной работы Общества решением 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 Правления АО «</a:t>
            </a:r>
            <a:r>
              <a:rPr lang="ru-RU" sz="1500" dirty="0" err="1" smtClean="0">
                <a:solidFill>
                  <a:schemeClr val="tx2"/>
                </a:solidFill>
                <a:latin typeface="Arial" pitchFamily="34" charset="0"/>
              </a:rPr>
              <a:t>Самрук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–</a:t>
            </a:r>
            <a:r>
              <a:rPr lang="ru-RU" sz="1500" dirty="0" err="1" smtClean="0">
                <a:solidFill>
                  <a:schemeClr val="tx2"/>
                </a:solidFill>
                <a:latin typeface="Arial" pitchFamily="34" charset="0"/>
              </a:rPr>
              <a:t>Энерго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» №14 </a:t>
            </a: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от 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22.10.2014 г. </a:t>
            </a:r>
            <a:r>
              <a:rPr lang="ru-RU" sz="1500" dirty="0">
                <a:solidFill>
                  <a:schemeClr val="tx2"/>
                </a:solidFill>
                <a:latin typeface="Arial" pitchFamily="34" charset="0"/>
              </a:rPr>
              <a:t>была утверждена в новой редакции организационная структура Общества. </a:t>
            </a:r>
            <a:endParaRPr lang="ru-RU" sz="1500" dirty="0" smtClean="0">
              <a:solidFill>
                <a:schemeClr val="tx2"/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В новой структуре предусмотрен блок корпоративного управления. В функции корпоративного управления </a:t>
            </a:r>
            <a:r>
              <a:rPr lang="ru-RU" sz="1500" dirty="0" smtClean="0">
                <a:solidFill>
                  <a:srgbClr val="1F497D"/>
                </a:solidFill>
                <a:latin typeface="Arial" pitchFamily="34" charset="0"/>
              </a:rPr>
              <a:t>входит</a:t>
            </a:r>
            <a:r>
              <a:rPr lang="ru-RU" sz="1500" dirty="0" smtClean="0">
                <a:solidFill>
                  <a:schemeClr val="tx2"/>
                </a:solidFill>
                <a:latin typeface="Arial" pitchFamily="34" charset="0"/>
              </a:rPr>
              <a:t> развитие и управление рисками Общества.</a:t>
            </a:r>
            <a:endParaRPr lang="ru-RU" sz="1500" dirty="0">
              <a:solidFill>
                <a:schemeClr val="tx2"/>
              </a:solidFill>
              <a:latin typeface="Arial" pitchFamily="34" charset="0"/>
            </a:endParaRPr>
          </a:p>
          <a:p>
            <a:pPr algn="just">
              <a:defRPr/>
            </a:pPr>
            <a:endParaRPr lang="ru-RU" sz="1500" dirty="0">
              <a:solidFill>
                <a:srgbClr val="0070C0"/>
              </a:solidFill>
              <a:latin typeface="Arial" pitchFamily="34" charset="0"/>
            </a:endParaRPr>
          </a:p>
        </p:txBody>
      </p:sp>
      <p:pic>
        <p:nvPicPr>
          <p:cNvPr id="4" name="Picture 2" descr="Moynak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6553"/>
            <a:ext cx="2448272" cy="26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39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5" y="620688"/>
            <a:ext cx="5987008" cy="490066"/>
          </a:xfrm>
        </p:spPr>
        <p:txBody>
          <a:bodyPr>
            <a:normAutofit fontScale="90000"/>
          </a:bodyPr>
          <a:lstStyle/>
          <a:p>
            <a:r>
              <a:rPr lang="ru-RU" sz="1800" b="1" u="sng" dirty="0">
                <a:solidFill>
                  <a:schemeClr val="tx2"/>
                </a:solidFill>
                <a:latin typeface="Arial" charset="0"/>
                <a:cs typeface="Arial" charset="0"/>
              </a:rPr>
              <a:t>4</a:t>
            </a:r>
            <a:r>
              <a:rPr lang="ru-RU" sz="18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 Принцип самостоятельной деятельности Общества</a:t>
            </a:r>
            <a:endParaRPr lang="ru-RU" sz="1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104456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Общество осуществляет свою деятельность как самостоятельное юридическое лицо. </a:t>
            </a:r>
          </a:p>
          <a:p>
            <a:pPr algn="just">
              <a:defRPr/>
            </a:pPr>
            <a:endParaRPr lang="ru-RU" sz="1500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При осуществлении своей деятельности, Общество руководствуется решениями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акционера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и Совета директоров.</a:t>
            </a:r>
          </a:p>
          <a:p>
            <a:pPr algn="just">
              <a:defRPr/>
            </a:pPr>
            <a:endParaRPr lang="ru-RU" sz="1500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Общество старается обеспечить наличие рыночных отношений</a:t>
            </a:r>
            <a:r>
              <a:rPr lang="ru-RU" sz="1500" dirty="0">
                <a:solidFill>
                  <a:srgbClr val="C00000"/>
                </a:solidFill>
                <a:latin typeface="Arial" pitchFamily="34" charset="0"/>
              </a:rPr>
              <a:t>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с акционерами и наличие в них коммерческой основы.  </a:t>
            </a:r>
          </a:p>
          <a:p>
            <a:pPr algn="just">
              <a:defRPr/>
            </a:pPr>
            <a:endParaRPr lang="ru-RU" sz="1500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В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2014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году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в целях улучшения финансово – экономических показателей, производственной программы Общество проводит работу по увеличению тарифа. </a:t>
            </a:r>
          </a:p>
          <a:p>
            <a:pPr marL="0" indent="0" algn="just">
              <a:buNone/>
              <a:defRPr/>
            </a:pP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Также для увеличения выработки электроэнергии проводятся мероприятия по увеличению стока </a:t>
            </a: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Бестюбинского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водохранилища (переброс стока реки </a:t>
            </a: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Кенсу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).</a:t>
            </a:r>
            <a:endParaRPr lang="ru-RU" sz="1500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endParaRPr lang="ru-RU" sz="3500" u="sng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</p:txBody>
      </p:sp>
      <p:pic>
        <p:nvPicPr>
          <p:cNvPr id="4" name="Picture 2" descr="Moynak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6553"/>
            <a:ext cx="2448272" cy="26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2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706090"/>
          </a:xfrm>
        </p:spPr>
        <p:txBody>
          <a:bodyPr>
            <a:normAutofit fontScale="90000"/>
          </a:bodyPr>
          <a:lstStyle/>
          <a:p>
            <a:r>
              <a:rPr lang="ru-RU" sz="1800" b="1" u="sng" dirty="0">
                <a:solidFill>
                  <a:schemeClr val="tx2"/>
                </a:solidFill>
                <a:latin typeface="Arial" charset="0"/>
                <a:cs typeface="Arial" charset="0"/>
              </a:rPr>
              <a:t>5</a:t>
            </a:r>
            <a:r>
              <a:rPr lang="ru-RU" sz="18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 Принцип прозрачности и объективности раскрытия информации о деятельности Общества</a:t>
            </a:r>
            <a:endParaRPr lang="ru-RU" sz="1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Общество обеспечивает своевременное раскрытие достоверной информации обо всех существенных фактах, касающихся его деятельности, в том числе о его финансовом положении, результатах деятельности, структуре собственности и управления Обществом и иной информации, согласно передовой практике корпоративного управления. Данная информация публикуется на официальном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интернет-сайте 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(www.moynak.kz)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Общества. </a:t>
            </a:r>
          </a:p>
          <a:p>
            <a:pPr algn="just">
              <a:defRPr/>
            </a:pPr>
            <a:endParaRPr lang="ru-RU" sz="1500" u="sng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В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2014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году, согласно рекомендациям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внешней аудиторской компанией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в целях соответствия содержания сайта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Общества нормам АО «</a:t>
            </a: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Самрук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–</a:t>
            </a: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Энерго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» и следуя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лучшей мировой практике раскрытия информации, а также в связи с изменением структуры Общества,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структурным подразделением были учтены и внесены необходимые изменения на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web-cайте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АО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«Мойнакской ГЭС». </a:t>
            </a:r>
            <a:endParaRPr lang="ru-RU" sz="15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sz="15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Приказом Генерального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директора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Общества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от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23.07.2012 г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.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№91 утверждена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Политика информационной безопасности. </a:t>
            </a:r>
            <a:endParaRPr lang="ru-RU" sz="1500" dirty="0">
              <a:solidFill>
                <a:srgbClr val="C0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ru-RU" sz="15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endParaRPr lang="ru-RU" sz="1500" b="1" i="1" dirty="0">
              <a:solidFill>
                <a:srgbClr val="C00000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Picture 2" descr="Moynak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6553"/>
            <a:ext cx="2448272" cy="26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9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418058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tx2"/>
                </a:solidFill>
                <a:latin typeface="Arial" charset="0"/>
                <a:cs typeface="Arial" charset="0"/>
              </a:rPr>
              <a:t>6</a:t>
            </a:r>
            <a:r>
              <a:rPr lang="ru-RU" sz="18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 Принцип законности и этики </a:t>
            </a:r>
            <a:endParaRPr lang="ru-RU" sz="1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968552"/>
          </a:xfrm>
        </p:spPr>
        <p:txBody>
          <a:bodyPr>
            <a:normAutofit fontScale="25000" lnSpcReduction="20000"/>
          </a:bodyPr>
          <a:lstStyle/>
          <a:p>
            <a:pPr algn="just"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Общество действует в строгом соответствии с законодательством Республики Казахстан, 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общепринятыми 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принципами деловой этики и внутренними документами Общества. </a:t>
            </a:r>
            <a:endParaRPr lang="ru-RU" sz="5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endParaRPr lang="ru-RU" sz="5600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Отношения 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между Единственным акционером, членами Совета директоров и Правления Общества строятся на взаимном доверии, уважении, подотчетности и контроле. </a:t>
            </a:r>
          </a:p>
          <a:p>
            <a:pPr algn="just">
              <a:defRPr/>
            </a:pPr>
            <a:endParaRPr lang="ru-RU" sz="5600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Общество 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осуществляет свою деятельность, признавая верховенство Конституции, законов и других нормативных правовых актов по отношению к внутренним документам Общества и не допуская принятия решений по личному усмотрению должностных лиц и иных работников Общества.</a:t>
            </a:r>
          </a:p>
          <a:p>
            <a:pPr algn="just">
              <a:defRPr/>
            </a:pPr>
            <a:endParaRPr lang="ru-RU" sz="5600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Общество проводит работу направленную 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на повышение эффективности корпоративного управления и содействие успешному взаимодействию с работниками, клиентами, поставщиками, деловыми партнерами, акционерами, заинтересованными лицами и уполномоченными государственными органами посредством применения общепринятых стандартов и норм делового поведения. 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В целях совершенствования, систематизации и регулирования отношений, Общество руководствуется 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Кодексом деловой этики.</a:t>
            </a:r>
          </a:p>
          <a:p>
            <a:pPr algn="just">
              <a:defRPr/>
            </a:pPr>
            <a:endParaRPr lang="ru-RU" sz="5600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В Общество в 2014 году обращений 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 фактах несоблюдения и/или нарушения 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норм 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законодательства Республики Казахстан и внутренних нормативных документов </a:t>
            </a:r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не </a:t>
            </a:r>
            <a:r>
              <a:rPr lang="ru-RU" sz="5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поступало. </a:t>
            </a:r>
          </a:p>
          <a:p>
            <a:endParaRPr lang="ru-RU" sz="3700" dirty="0"/>
          </a:p>
        </p:txBody>
      </p:sp>
      <p:pic>
        <p:nvPicPr>
          <p:cNvPr id="4" name="Picture 2" descr="Moynak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6553"/>
            <a:ext cx="2448272" cy="26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99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525112"/>
            <a:ext cx="5554960" cy="562074"/>
          </a:xfrm>
        </p:spPr>
        <p:txBody>
          <a:bodyPr>
            <a:normAutofit/>
          </a:bodyPr>
          <a:lstStyle/>
          <a:p>
            <a:r>
              <a:rPr lang="ru-RU" sz="18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7. Принцип эффективной кадровой политики </a:t>
            </a:r>
            <a:endParaRPr lang="ru-RU" sz="1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20480"/>
          </a:xfrm>
        </p:spPr>
        <p:txBody>
          <a:bodyPr>
            <a:noAutofit/>
          </a:bodyPr>
          <a:lstStyle/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Кадровая политика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является составной частью общей стратегии Общества и реализуется в соответствии с принципами системности и целостности,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проактивности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и гибкости, социального партнерства. </a:t>
            </a:r>
          </a:p>
          <a:p>
            <a:pPr algn="just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Одной из основных задач Кадровой политики является создание единой системы подбора и назначения кадров, которая позволяет эффективно планировать потребности в человеческих ресурсах и своевременно осуществлять подбор специалистов, обладающих необходимыми знаниями, навыками, деловыми и личностными качествами. </a:t>
            </a:r>
          </a:p>
          <a:p>
            <a:pPr algn="just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В целях реализации Послания Главы Государства к народу Казахстана от 17.01.2014 г. «Казахстан – 2050»: «М</a:t>
            </a:r>
            <a:r>
              <a:rPr lang="kk-KZ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әңгілік ел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» по вопросу создания </a:t>
            </a: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безбарьерной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среды для людей с ограниченными возможностями, Обществом были приняты на работу двое инвалидов 3 группы.   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Кроме того, в целях обеспечения потребности Общества в квалифицированных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кадрах,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Обществом на постоянной основе реализуются мероприятия, нацеленные на развитие и повышение уровня профессионального развития персонала.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В рамках поддержания и повышения квалификаций работников,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Обществом в 2014 году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проведено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обучение 13 работников. </a:t>
            </a:r>
          </a:p>
          <a:p>
            <a:pPr algn="just"/>
            <a:endParaRPr lang="ru-RU" sz="1500" u="sng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/>
            <a:endParaRPr lang="ru-RU" sz="1500" u="sng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marL="0" indent="0" algn="just">
              <a:buNone/>
            </a:pPr>
            <a:endParaRPr lang="ru-RU" sz="1500" u="sng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endParaRPr lang="ru-RU" sz="1500" dirty="0"/>
          </a:p>
        </p:txBody>
      </p:sp>
      <p:pic>
        <p:nvPicPr>
          <p:cNvPr id="4" name="Picture 2" descr="Moynak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6553"/>
            <a:ext cx="2448272" cy="26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73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1220</Words>
  <Application>Microsoft Office PowerPoint</Application>
  <PresentationFormat>Экран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Отчет об оценке следования принципам кодекса корпоративного управления и их эффективности  АО «Мойнакская ГЭС»</vt:lpstr>
      <vt:lpstr>Принципы Кодекса корпоративного управления</vt:lpstr>
      <vt:lpstr>1. Принцип защиты прав и интересов акционеров</vt:lpstr>
      <vt:lpstr>2. Принцип эффективного управления Обществом Советом директоров</vt:lpstr>
      <vt:lpstr>3. Принцип эффективного управления Обществом Правлением</vt:lpstr>
      <vt:lpstr>4. Принцип самостоятельной деятельности Общества</vt:lpstr>
      <vt:lpstr>5. Принцип прозрачности и объективности раскрытия информации о деятельности Общества</vt:lpstr>
      <vt:lpstr>6. Принцип законности и этики </vt:lpstr>
      <vt:lpstr>7. Принцип эффективной кадровой политики </vt:lpstr>
      <vt:lpstr>8. Принцип охраны окружающей среды</vt:lpstr>
      <vt:lpstr>9. Политика регулирования корпоративных конфликтов и конфликта интересов</vt:lpstr>
      <vt:lpstr>10. Принцип ответственности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оценке следования принципам кодекса корпоративного управления и их эффективности  Общества</dc:title>
  <dc:creator>Шубаев Нурлан</dc:creator>
  <cp:lastModifiedBy>Тилеубаев Курман</cp:lastModifiedBy>
  <cp:revision>38</cp:revision>
  <cp:lastPrinted>2014-12-12T04:07:58Z</cp:lastPrinted>
  <dcterms:created xsi:type="dcterms:W3CDTF">2014-12-11T10:52:21Z</dcterms:created>
  <dcterms:modified xsi:type="dcterms:W3CDTF">2015-03-05T09:05:31Z</dcterms:modified>
</cp:coreProperties>
</file>